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2"/>
  </p:notesMasterIdLst>
  <p:handoutMasterIdLst>
    <p:handoutMasterId r:id="rId43"/>
  </p:handoutMasterIdLst>
  <p:sldIdLst>
    <p:sldId id="256" r:id="rId5"/>
    <p:sldId id="258" r:id="rId6"/>
    <p:sldId id="292" r:id="rId7"/>
    <p:sldId id="291" r:id="rId8"/>
    <p:sldId id="293" r:id="rId9"/>
    <p:sldId id="286" r:id="rId10"/>
    <p:sldId id="294" r:id="rId11"/>
    <p:sldId id="257" r:id="rId12"/>
    <p:sldId id="313" r:id="rId13"/>
    <p:sldId id="265" r:id="rId14"/>
    <p:sldId id="288" r:id="rId15"/>
    <p:sldId id="287" r:id="rId16"/>
    <p:sldId id="290" r:id="rId17"/>
    <p:sldId id="289" r:id="rId18"/>
    <p:sldId id="285" r:id="rId19"/>
    <p:sldId id="282" r:id="rId20"/>
    <p:sldId id="297" r:id="rId21"/>
    <p:sldId id="296" r:id="rId22"/>
    <p:sldId id="295" r:id="rId23"/>
    <p:sldId id="308" r:id="rId24"/>
    <p:sldId id="309" r:id="rId25"/>
    <p:sldId id="307" r:id="rId26"/>
    <p:sldId id="298" r:id="rId27"/>
    <p:sldId id="299" r:id="rId28"/>
    <p:sldId id="301" r:id="rId29"/>
    <p:sldId id="304" r:id="rId30"/>
    <p:sldId id="306" r:id="rId31"/>
    <p:sldId id="305" r:id="rId32"/>
    <p:sldId id="310" r:id="rId33"/>
    <p:sldId id="283" r:id="rId34"/>
    <p:sldId id="314" r:id="rId35"/>
    <p:sldId id="315" r:id="rId36"/>
    <p:sldId id="316" r:id="rId37"/>
    <p:sldId id="317" r:id="rId38"/>
    <p:sldId id="311" r:id="rId39"/>
    <p:sldId id="303" r:id="rId40"/>
    <p:sldId id="31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5" autoAdjust="0"/>
    <p:restoredTop sz="94718" autoAdjust="0"/>
  </p:normalViewPr>
  <p:slideViewPr>
    <p:cSldViewPr snapToGrid="0">
      <p:cViewPr varScale="1">
        <p:scale>
          <a:sx n="78" d="100"/>
          <a:sy n="78" d="100"/>
        </p:scale>
        <p:origin x="120" y="189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26" d="100"/>
        <a:sy n="126" d="100"/>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FB8B65A-D69F-C26C-B67E-036EF77BF1F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52B9064-AE57-427F-E5AF-71DE7D52FE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8190EA-5EEC-4300-B6AE-D9734C6C648E}" type="datetimeFigureOut">
              <a:rPr lang="en-US" smtClean="0"/>
              <a:t>12/16/2023</a:t>
            </a:fld>
            <a:endParaRPr lang="en-US" dirty="0"/>
          </a:p>
        </p:txBody>
      </p:sp>
      <p:sp>
        <p:nvSpPr>
          <p:cNvPr id="4" name="Footer Placeholder 3">
            <a:extLst>
              <a:ext uri="{FF2B5EF4-FFF2-40B4-BE49-F238E27FC236}">
                <a16:creationId xmlns:a16="http://schemas.microsoft.com/office/drawing/2014/main" id="{8186157A-CEB9-B0FC-3A49-BE950AEAD6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0819CA0-A57D-42D7-A625-56C22D0FA7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AFF3A6F-DEFA-45E0-9496-BEE7C2C6F3D0}" type="slidenum">
              <a:rPr lang="en-US" smtClean="0"/>
              <a:t>‹#›</a:t>
            </a:fld>
            <a:endParaRPr lang="en-US" dirty="0"/>
          </a:p>
        </p:txBody>
      </p:sp>
    </p:spTree>
    <p:extLst>
      <p:ext uri="{BB962C8B-B14F-4D97-AF65-F5344CB8AC3E}">
        <p14:creationId xmlns:p14="http://schemas.microsoft.com/office/powerpoint/2010/main" val="14060022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12/16/2023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a:t>
            </a:fld>
            <a:endParaRPr lang="en-US" dirty="0"/>
          </a:p>
        </p:txBody>
      </p:sp>
    </p:spTree>
    <p:extLst>
      <p:ext uri="{BB962C8B-B14F-4D97-AF65-F5344CB8AC3E}">
        <p14:creationId xmlns:p14="http://schemas.microsoft.com/office/powerpoint/2010/main" val="2169385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16</a:t>
            </a:fld>
            <a:endParaRPr lang="en-US" dirty="0"/>
          </a:p>
        </p:txBody>
      </p:sp>
    </p:spTree>
    <p:extLst>
      <p:ext uri="{BB962C8B-B14F-4D97-AF65-F5344CB8AC3E}">
        <p14:creationId xmlns:p14="http://schemas.microsoft.com/office/powerpoint/2010/main" val="2670372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17</a:t>
            </a:fld>
            <a:endParaRPr lang="en-US" dirty="0"/>
          </a:p>
        </p:txBody>
      </p:sp>
    </p:spTree>
    <p:extLst>
      <p:ext uri="{BB962C8B-B14F-4D97-AF65-F5344CB8AC3E}">
        <p14:creationId xmlns:p14="http://schemas.microsoft.com/office/powerpoint/2010/main" val="18351805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18</a:t>
            </a:fld>
            <a:endParaRPr lang="en-US" dirty="0"/>
          </a:p>
        </p:txBody>
      </p:sp>
    </p:spTree>
    <p:extLst>
      <p:ext uri="{BB962C8B-B14F-4D97-AF65-F5344CB8AC3E}">
        <p14:creationId xmlns:p14="http://schemas.microsoft.com/office/powerpoint/2010/main" val="2710758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19</a:t>
            </a:fld>
            <a:endParaRPr lang="en-US" dirty="0"/>
          </a:p>
        </p:txBody>
      </p:sp>
    </p:spTree>
    <p:extLst>
      <p:ext uri="{BB962C8B-B14F-4D97-AF65-F5344CB8AC3E}">
        <p14:creationId xmlns:p14="http://schemas.microsoft.com/office/powerpoint/2010/main" val="2454108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20</a:t>
            </a:fld>
            <a:endParaRPr lang="en-US" dirty="0"/>
          </a:p>
        </p:txBody>
      </p:sp>
    </p:spTree>
    <p:extLst>
      <p:ext uri="{BB962C8B-B14F-4D97-AF65-F5344CB8AC3E}">
        <p14:creationId xmlns:p14="http://schemas.microsoft.com/office/powerpoint/2010/main" val="11155999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21</a:t>
            </a:fld>
            <a:endParaRPr lang="en-US" dirty="0"/>
          </a:p>
        </p:txBody>
      </p:sp>
    </p:spTree>
    <p:extLst>
      <p:ext uri="{BB962C8B-B14F-4D97-AF65-F5344CB8AC3E}">
        <p14:creationId xmlns:p14="http://schemas.microsoft.com/office/powerpoint/2010/main" val="23041296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22</a:t>
            </a:fld>
            <a:endParaRPr lang="en-US" dirty="0"/>
          </a:p>
        </p:txBody>
      </p:sp>
    </p:spTree>
    <p:extLst>
      <p:ext uri="{BB962C8B-B14F-4D97-AF65-F5344CB8AC3E}">
        <p14:creationId xmlns:p14="http://schemas.microsoft.com/office/powerpoint/2010/main" val="24617436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23</a:t>
            </a:fld>
            <a:endParaRPr lang="en-US" dirty="0"/>
          </a:p>
        </p:txBody>
      </p:sp>
    </p:spTree>
    <p:extLst>
      <p:ext uri="{BB962C8B-B14F-4D97-AF65-F5344CB8AC3E}">
        <p14:creationId xmlns:p14="http://schemas.microsoft.com/office/powerpoint/2010/main" val="1270480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2</a:t>
            </a:fld>
            <a:endParaRPr lang="en-US" dirty="0"/>
          </a:p>
        </p:txBody>
      </p:sp>
    </p:spTree>
    <p:extLst>
      <p:ext uri="{BB962C8B-B14F-4D97-AF65-F5344CB8AC3E}">
        <p14:creationId xmlns:p14="http://schemas.microsoft.com/office/powerpoint/2010/main" val="2090438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3</a:t>
            </a:fld>
            <a:endParaRPr lang="en-US" dirty="0"/>
          </a:p>
        </p:txBody>
      </p:sp>
    </p:spTree>
    <p:extLst>
      <p:ext uri="{BB962C8B-B14F-4D97-AF65-F5344CB8AC3E}">
        <p14:creationId xmlns:p14="http://schemas.microsoft.com/office/powerpoint/2010/main" val="4270012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4</a:t>
            </a:fld>
            <a:endParaRPr lang="en-US" dirty="0"/>
          </a:p>
        </p:txBody>
      </p:sp>
    </p:spTree>
    <p:extLst>
      <p:ext uri="{BB962C8B-B14F-4D97-AF65-F5344CB8AC3E}">
        <p14:creationId xmlns:p14="http://schemas.microsoft.com/office/powerpoint/2010/main" val="1783622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5</a:t>
            </a:fld>
            <a:endParaRPr lang="en-US" dirty="0"/>
          </a:p>
        </p:txBody>
      </p:sp>
    </p:spTree>
    <p:extLst>
      <p:ext uri="{BB962C8B-B14F-4D97-AF65-F5344CB8AC3E}">
        <p14:creationId xmlns:p14="http://schemas.microsoft.com/office/powerpoint/2010/main" val="2249982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6</a:t>
            </a:fld>
            <a:endParaRPr lang="en-US" dirty="0"/>
          </a:p>
        </p:txBody>
      </p:sp>
    </p:spTree>
    <p:extLst>
      <p:ext uri="{BB962C8B-B14F-4D97-AF65-F5344CB8AC3E}">
        <p14:creationId xmlns:p14="http://schemas.microsoft.com/office/powerpoint/2010/main" val="5293693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7</a:t>
            </a:fld>
            <a:endParaRPr lang="en-US" dirty="0"/>
          </a:p>
        </p:txBody>
      </p:sp>
    </p:spTree>
    <p:extLst>
      <p:ext uri="{BB962C8B-B14F-4D97-AF65-F5344CB8AC3E}">
        <p14:creationId xmlns:p14="http://schemas.microsoft.com/office/powerpoint/2010/main" val="3546727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8</a:t>
            </a:fld>
            <a:endParaRPr lang="en-US" dirty="0"/>
          </a:p>
        </p:txBody>
      </p:sp>
    </p:spTree>
    <p:extLst>
      <p:ext uri="{BB962C8B-B14F-4D97-AF65-F5344CB8AC3E}">
        <p14:creationId xmlns:p14="http://schemas.microsoft.com/office/powerpoint/2010/main" val="2915247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9</a:t>
            </a:fld>
            <a:endParaRPr lang="en-US" dirty="0"/>
          </a:p>
        </p:txBody>
      </p:sp>
    </p:spTree>
    <p:extLst>
      <p:ext uri="{BB962C8B-B14F-4D97-AF65-F5344CB8AC3E}">
        <p14:creationId xmlns:p14="http://schemas.microsoft.com/office/powerpoint/2010/main" val="2046326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79249-FDC0-364D-A734-AE1DE1605D28}"/>
              </a:ext>
              <a:ext uri="{C183D7F6-B498-43B3-948B-1728B52AA6E4}">
                <adec:decorative xmlns:adec="http://schemas.microsoft.com/office/drawing/2017/decorative" val="1"/>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13537B6D-42A5-F449-2691-321A167F7C08}"/>
              </a:ext>
              <a:ext uri="{C183D7F6-B498-43B3-948B-1728B52AA6E4}">
                <adec:decorative xmlns:adec="http://schemas.microsoft.com/office/drawing/2017/decorative" val="1"/>
              </a:ext>
            </a:extLst>
          </p:cNvPr>
          <p:cNvGrpSpPr/>
          <p:nvPr userDrawn="1"/>
        </p:nvGrpSpPr>
        <p:grpSpPr>
          <a:xfrm>
            <a:off x="0" y="-3419"/>
            <a:ext cx="12192000" cy="6861419"/>
            <a:chOff x="0" y="-3419"/>
            <a:chExt cx="12192000" cy="6861419"/>
          </a:xfrm>
        </p:grpSpPr>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3" y="232913"/>
            <a:ext cx="7096933" cy="3277050"/>
          </a:xfrm>
        </p:spPr>
        <p:txBody>
          <a:bodyPr anchor="b">
            <a:noAutofit/>
          </a:bodyPr>
          <a:lstStyle>
            <a:lvl1pPr algn="l">
              <a:defRPr sz="6000" b="1">
                <a:latin typeface="+mj-lt"/>
              </a:defRPr>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3" y="3575404"/>
            <a:ext cx="9857014" cy="621603"/>
          </a:xfrm>
        </p:spPr>
        <p:txBody>
          <a:bodyPr anchor="ctr" anchorCtr="0">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SmartArt">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 uri="{C183D7F6-B498-43B3-948B-1728B52AA6E4}">
                <adec:decorative xmlns:adec="http://schemas.microsoft.com/office/drawing/2017/decorative" val="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8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87563"/>
            <a:ext cx="9779182" cy="389054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90384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A0E8D4A-B13C-C7EE-5E27-278124A1276E}"/>
              </a:ext>
              <a:ext uri="{C183D7F6-B498-43B3-948B-1728B52AA6E4}">
                <adec:decorative xmlns:adec="http://schemas.microsoft.com/office/drawing/2017/decorative" val="1"/>
              </a:ext>
            </a:extLst>
          </p:cNvPr>
          <p:cNvGrpSpPr/>
          <p:nvPr userDrawn="1"/>
        </p:nvGrpSpPr>
        <p:grpSpPr>
          <a:xfrm>
            <a:off x="1" y="1"/>
            <a:ext cx="12191999" cy="6857999"/>
            <a:chOff x="1" y="1"/>
            <a:chExt cx="12191999" cy="6857999"/>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0"/>
            <a:ext cx="9779183" cy="1706563"/>
          </a:xfrm>
        </p:spPr>
        <p:txBody>
          <a:bodyPr anchor="b">
            <a:noAutofit/>
          </a:bodyPr>
          <a:lstStyle>
            <a:lvl1pPr>
              <a:defRPr sz="4800" b="1">
                <a:solidFill>
                  <a:schemeClr val="bg1"/>
                </a:solidFill>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1785669"/>
            <a:ext cx="9779182" cy="4278702"/>
          </a:xfrm>
        </p:spPr>
        <p:txBody>
          <a:bodyPr>
            <a:norm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692755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4DB56B5-5DD7-95E3-52B2-EDC4B3F13058}"/>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800" b="1">
                <a:latin typeface="+mj-lt"/>
              </a:defRPr>
            </a:lvl1pPr>
          </a:lstStyle>
          <a:p>
            <a:r>
              <a:rPr lang="en-US" dirty="0"/>
              <a:t>Click to add title</a:t>
            </a:r>
          </a:p>
        </p:txBody>
      </p:sp>
      <p:sp>
        <p:nvSpPr>
          <p:cNvPr id="18" name="Text Placeholder 17">
            <a:extLst>
              <a:ext uri="{FF2B5EF4-FFF2-40B4-BE49-F238E27FC236}">
                <a16:creationId xmlns:a16="http://schemas.microsoft.com/office/drawing/2014/main" id="{7EBCFC05-28F2-ED12-5DAE-0D1A11FE8AEF}"/>
              </a:ext>
            </a:extLst>
          </p:cNvPr>
          <p:cNvSpPr>
            <a:spLocks noGrp="1"/>
          </p:cNvSpPr>
          <p:nvPr>
            <p:ph type="body" sz="quarter" idx="13" hasCustomPrompt="1"/>
          </p:nvPr>
        </p:nvSpPr>
        <p:spPr>
          <a:xfrm>
            <a:off x="1166813" y="2023984"/>
            <a:ext cx="4664075" cy="469051"/>
          </a:xfrm>
        </p:spPr>
        <p:txBody>
          <a:bodyPr>
            <a:noAutofit/>
          </a:bodyPr>
          <a:lstStyle>
            <a:lvl1pPr marL="0" indent="0">
              <a:buFont typeface="Arial" panose="020B0604020202020204" pitchFamily="34" charset="0"/>
              <a:buNone/>
              <a:defRPr sz="2800" b="0">
                <a:latin typeface="+mj-lt"/>
              </a:defRPr>
            </a:lvl1pPr>
          </a:lstStyle>
          <a:p>
            <a:pPr lvl="0"/>
            <a:r>
              <a:rPr lang="en-US" dirty="0"/>
              <a:t>Click to add text</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528203"/>
            <a:ext cx="4663440" cy="2828613"/>
          </a:xfrm>
        </p:spPr>
        <p:txBody>
          <a:bodyPr>
            <a:norm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7">
            <a:extLst>
              <a:ext uri="{FF2B5EF4-FFF2-40B4-BE49-F238E27FC236}">
                <a16:creationId xmlns:a16="http://schemas.microsoft.com/office/drawing/2014/main" id="{1487DE67-2E54-8713-8739-360433587047}"/>
              </a:ext>
            </a:extLst>
          </p:cNvPr>
          <p:cNvSpPr>
            <a:spLocks noGrp="1"/>
          </p:cNvSpPr>
          <p:nvPr>
            <p:ph type="body" sz="quarter" idx="14" hasCustomPrompt="1"/>
          </p:nvPr>
        </p:nvSpPr>
        <p:spPr>
          <a:xfrm>
            <a:off x="6283235" y="2023984"/>
            <a:ext cx="4664075" cy="469051"/>
          </a:xfrm>
        </p:spPr>
        <p:txBody>
          <a:bodyPr>
            <a:noAutofit/>
          </a:bodyPr>
          <a:lstStyle>
            <a:lvl1pPr marL="0" indent="0">
              <a:buFont typeface="Arial" panose="020B0604020202020204" pitchFamily="34" charset="0"/>
              <a:buNone/>
              <a:defRPr sz="2800" b="0">
                <a:latin typeface="+mj-lt"/>
              </a:defRPr>
            </a:lvl1pPr>
          </a:lstStyle>
          <a:p>
            <a:pPr lvl="0"/>
            <a:r>
              <a:rPr lang="en-US" dirty="0"/>
              <a:t>Click to add text</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hasCustomPrompt="1"/>
          </p:nvPr>
        </p:nvSpPr>
        <p:spPr>
          <a:xfrm>
            <a:off x="6283235" y="2528203"/>
            <a:ext cx="4663440" cy="2828613"/>
          </a:xfrm>
        </p:spPr>
        <p:txBody>
          <a:bodyPr>
            <a:norm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1319127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3 Column Conten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9F46B00-4AE8-52A2-6926-FC2F5DD1FAD4}"/>
              </a:ext>
              <a:ext uri="{C183D7F6-B498-43B3-948B-1728B52AA6E4}">
                <adec:decorative xmlns:adec="http://schemas.microsoft.com/office/drawing/2017/decorative" val="1"/>
              </a:ext>
            </a:extLst>
          </p:cNvPr>
          <p:cNvGrpSpPr/>
          <p:nvPr userDrawn="1"/>
        </p:nvGrpSpPr>
        <p:grpSpPr>
          <a:xfrm>
            <a:off x="-2364" y="0"/>
            <a:ext cx="12194364" cy="6858000"/>
            <a:chOff x="-2364" y="0"/>
            <a:chExt cx="12194364" cy="6858000"/>
          </a:xfrm>
        </p:grpSpPr>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381000"/>
            <a:ext cx="9779183" cy="1325563"/>
          </a:xfrm>
        </p:spPr>
        <p:txBody>
          <a:bodyPr anchor="b">
            <a:noAutofit/>
          </a:bodyPr>
          <a:lstStyle>
            <a:lvl1pPr>
              <a:defRPr sz="4800" b="1">
                <a:latin typeface="+mj-lt"/>
              </a:defRPr>
            </a:lvl1pPr>
          </a:lstStyle>
          <a:p>
            <a:r>
              <a:rPr lang="en-US" dirty="0"/>
              <a:t>Click to add title</a:t>
            </a:r>
          </a:p>
        </p:txBody>
      </p:sp>
      <p:sp>
        <p:nvSpPr>
          <p:cNvPr id="19" name="Text Placeholder 18">
            <a:extLst>
              <a:ext uri="{FF2B5EF4-FFF2-40B4-BE49-F238E27FC236}">
                <a16:creationId xmlns:a16="http://schemas.microsoft.com/office/drawing/2014/main" id="{E794B347-3274-3D51-85DF-420355004790}"/>
              </a:ext>
            </a:extLst>
          </p:cNvPr>
          <p:cNvSpPr>
            <a:spLocks noGrp="1"/>
          </p:cNvSpPr>
          <p:nvPr>
            <p:ph type="body" sz="quarter" idx="14" hasCustomPrompt="1"/>
          </p:nvPr>
        </p:nvSpPr>
        <p:spPr>
          <a:xfrm>
            <a:off x="1166813" y="2020329"/>
            <a:ext cx="3219450" cy="468933"/>
          </a:xfrm>
        </p:spPr>
        <p:txBody>
          <a:bodyPr>
            <a:noAutofit/>
          </a:bodyPr>
          <a:lstStyle>
            <a:lvl1pPr marL="0" indent="0">
              <a:buFont typeface="Arial" panose="020B0604020202020204" pitchFamily="34" charset="0"/>
              <a:buNone/>
              <a:defRPr sz="2800" b="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1" y="2526318"/>
            <a:ext cx="3218688" cy="2828613"/>
          </a:xfrm>
        </p:spPr>
        <p:txBody>
          <a:bodyPr>
            <a:norm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8">
            <a:extLst>
              <a:ext uri="{FF2B5EF4-FFF2-40B4-BE49-F238E27FC236}">
                <a16:creationId xmlns:a16="http://schemas.microsoft.com/office/drawing/2014/main" id="{DAAFFF32-276A-0586-D4FD-02CA694F3152}"/>
              </a:ext>
            </a:extLst>
          </p:cNvPr>
          <p:cNvSpPr>
            <a:spLocks noGrp="1"/>
          </p:cNvSpPr>
          <p:nvPr>
            <p:ph type="body" sz="quarter" idx="15" hasCustomPrompt="1"/>
          </p:nvPr>
        </p:nvSpPr>
        <p:spPr>
          <a:xfrm>
            <a:off x="4683787" y="2020329"/>
            <a:ext cx="3173279" cy="468933"/>
          </a:xfrm>
        </p:spPr>
        <p:txBody>
          <a:bodyPr>
            <a:noAutofit/>
          </a:bodyPr>
          <a:lstStyle>
            <a:lvl1pPr marL="0" indent="0">
              <a:buFont typeface="Arial" panose="020B0604020202020204" pitchFamily="34" charset="0"/>
              <a:buNone/>
              <a:defRPr sz="2800" b="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hasCustomPrompt="1"/>
          </p:nvPr>
        </p:nvSpPr>
        <p:spPr>
          <a:xfrm>
            <a:off x="4683787" y="2526318"/>
            <a:ext cx="3173279" cy="2828613"/>
          </a:xfrm>
        </p:spPr>
        <p:txBody>
          <a:bodyPr>
            <a:norm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8">
            <a:extLst>
              <a:ext uri="{FF2B5EF4-FFF2-40B4-BE49-F238E27FC236}">
                <a16:creationId xmlns:a16="http://schemas.microsoft.com/office/drawing/2014/main" id="{FDD55F25-7BEF-26A6-157A-97540EC739C2}"/>
              </a:ext>
            </a:extLst>
          </p:cNvPr>
          <p:cNvSpPr>
            <a:spLocks noGrp="1"/>
          </p:cNvSpPr>
          <p:nvPr>
            <p:ph type="body" sz="quarter" idx="16" hasCustomPrompt="1"/>
          </p:nvPr>
        </p:nvSpPr>
        <p:spPr>
          <a:xfrm>
            <a:off x="8200082" y="2018581"/>
            <a:ext cx="3173279" cy="468933"/>
          </a:xfrm>
        </p:spPr>
        <p:txBody>
          <a:bodyPr>
            <a:noAutofit/>
          </a:bodyPr>
          <a:lstStyle>
            <a:lvl1pPr marL="0" indent="0">
              <a:buFont typeface="Arial" panose="020B0604020202020204" pitchFamily="34" charset="0"/>
              <a:buNone/>
              <a:defRPr sz="2800" b="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hasCustomPrompt="1"/>
          </p:nvPr>
        </p:nvSpPr>
        <p:spPr>
          <a:xfrm>
            <a:off x="8200082" y="2526318"/>
            <a:ext cx="3173279" cy="2828613"/>
          </a:xfrm>
        </p:spPr>
        <p:txBody>
          <a:bodyPr>
            <a:norm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569764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8AD52EA-B01E-8D38-D87A-BF7EB5B58A82}"/>
              </a:ext>
              <a:ext uri="{C183D7F6-B498-43B3-948B-1728B52AA6E4}">
                <adec:decorative xmlns:adec="http://schemas.microsoft.com/office/drawing/2017/decorative" val="1"/>
              </a:ext>
            </a:extLst>
          </p:cNvPr>
          <p:cNvGrpSpPr/>
          <p:nvPr userDrawn="1"/>
        </p:nvGrpSpPr>
        <p:grpSpPr>
          <a:xfrm>
            <a:off x="0" y="-1"/>
            <a:ext cx="12192001" cy="6864796"/>
            <a:chOff x="0" y="-1"/>
            <a:chExt cx="12192001" cy="6864796"/>
          </a:xfrm>
        </p:grpSpPr>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4" y="252549"/>
            <a:ext cx="6220278" cy="3257414"/>
          </a:xfrm>
        </p:spPr>
        <p:txBody>
          <a:bodyPr anchor="b">
            <a:noAutofit/>
          </a:bodyPr>
          <a:lstStyle>
            <a:lvl1pPr algn="l">
              <a:defRPr sz="6000" b="1">
                <a:latin typeface="+mj-lt"/>
              </a:defRPr>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3" y="3685939"/>
            <a:ext cx="6220277" cy="2919512"/>
          </a:xfrm>
        </p:spPr>
        <p:txBody>
          <a:bodyPr anchor="t" anchorCtr="0">
            <a:norm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C10D125-AB73-D276-4947-94204736A30D}"/>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 uri="{C183D7F6-B498-43B3-948B-1728B52AA6E4}">
                  <adec:decorative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 uri="{C183D7F6-B498-43B3-948B-1728B52AA6E4}">
                  <adec:decorative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 uri="{C183D7F6-B498-43B3-948B-1728B52AA6E4}">
                  <adec:decorative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 uri="{C183D7F6-B498-43B3-948B-1728B52AA6E4}">
                  <adec:decorative xmlns:adec="http://schemas.microsoft.com/office/drawing/2017/decorative" val="1"/>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8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17467"/>
            <a:ext cx="9779182" cy="3366815"/>
          </a:xfrm>
        </p:spPr>
        <p:txBody>
          <a:bodyPr>
            <a:norm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EDB282-8288-C81F-52B5-048A3E80C931}"/>
              </a:ext>
              <a:ext uri="{C183D7F6-B498-43B3-948B-1728B52AA6E4}">
                <adec:decorative xmlns:adec="http://schemas.microsoft.com/office/drawing/2017/decorative" val="1"/>
              </a:ext>
            </a:extLst>
          </p:cNvPr>
          <p:cNvGrpSpPr/>
          <p:nvPr userDrawn="1"/>
        </p:nvGrpSpPr>
        <p:grpSpPr>
          <a:xfrm>
            <a:off x="0" y="-1"/>
            <a:ext cx="12208822" cy="6858003"/>
            <a:chOff x="0" y="-1"/>
            <a:chExt cx="12208822" cy="6858003"/>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3" name="Title 1">
            <a:extLst>
              <a:ext uri="{FF2B5EF4-FFF2-40B4-BE49-F238E27FC236}">
                <a16:creationId xmlns:a16="http://schemas.microsoft.com/office/drawing/2014/main" id="{5E932F0D-7FC3-634B-932C-3625C16C8DE2}"/>
              </a:ext>
            </a:extLst>
          </p:cNvPr>
          <p:cNvSpPr>
            <a:spLocks noGrp="1"/>
          </p:cNvSpPr>
          <p:nvPr>
            <p:ph type="title" hasCustomPrompt="1"/>
          </p:nvPr>
        </p:nvSpPr>
        <p:spPr>
          <a:xfrm>
            <a:off x="1167492" y="136526"/>
            <a:ext cx="9779183" cy="1570038"/>
          </a:xfrm>
        </p:spPr>
        <p:txBody>
          <a:bodyPr anchor="b">
            <a:noAutofit/>
          </a:bodyPr>
          <a:lstStyle>
            <a:lvl1pPr>
              <a:defRPr sz="4800" b="1">
                <a:latin typeface="+mj-lt"/>
              </a:defRPr>
            </a:lvl1pPr>
          </a:lstStyle>
          <a:p>
            <a:r>
              <a:rPr lang="en-US" dirty="0"/>
              <a:t>Click to add title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hasCustomPrompt="1"/>
          </p:nvPr>
        </p:nvSpPr>
        <p:spPr>
          <a:xfrm>
            <a:off x="1167492" y="2653167"/>
            <a:ext cx="9779183" cy="3436483"/>
          </a:xfrm>
        </p:spPr>
        <p:txBody>
          <a:bodyPr>
            <a:norm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text</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r>
              <a:rPr lang="en-US" dirty="0"/>
              <a:t>9/8/20XX</a:t>
            </a:r>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5FBCE6F-2AA9-31FE-8148-33B480735599}"/>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4" y="177553"/>
            <a:ext cx="6245912" cy="3269447"/>
          </a:xfrm>
        </p:spPr>
        <p:txBody>
          <a:bodyPr anchor="b">
            <a:noAutofit/>
          </a:bodyPr>
          <a:lstStyle>
            <a:lvl1pPr algn="l">
              <a:defRPr sz="6000" b="1">
                <a:solidFill>
                  <a:schemeClr val="bg1"/>
                </a:solidFill>
                <a:latin typeface="+mj-lt"/>
              </a:defRPr>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4" y="3492896"/>
            <a:ext cx="6245912" cy="912850"/>
          </a:xfrm>
        </p:spPr>
        <p:txBody>
          <a:bodyPr anchor="ctr" anchorCtr="0">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D71EB95-DE30-3F1F-F9EC-DA4858055C1F}"/>
              </a:ext>
              <a:ext uri="{C183D7F6-B498-43B3-948B-1728B52AA6E4}">
                <adec:decorative xmlns:adec="http://schemas.microsoft.com/office/drawing/2017/decorative" val="1"/>
              </a:ext>
            </a:extLst>
          </p:cNvPr>
          <p:cNvGrpSpPr/>
          <p:nvPr userDrawn="1"/>
        </p:nvGrpSpPr>
        <p:grpSpPr>
          <a:xfrm>
            <a:off x="1" y="1"/>
            <a:ext cx="12191999" cy="6857999"/>
            <a:chOff x="1" y="1"/>
            <a:chExt cx="12191999" cy="6857999"/>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8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 uri="{C183D7F6-B498-43B3-948B-1728B52AA6E4}">
                <adec:decorative xmlns:adec="http://schemas.microsoft.com/office/drawing/2017/decorative" val="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8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84832"/>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2424826" y="1071418"/>
            <a:ext cx="7342348" cy="3423380"/>
          </a:xfrm>
        </p:spPr>
        <p:txBody>
          <a:bodyPr anchor="b" anchorCtr="0">
            <a:noAutofit/>
          </a:bodyPr>
          <a:lstStyle>
            <a:lvl1pPr algn="ctr">
              <a:lnSpc>
                <a:spcPct val="100000"/>
              </a:lnSpc>
              <a:defRPr sz="4400">
                <a:solidFill>
                  <a:schemeClr val="bg1"/>
                </a:solidFill>
                <a:latin typeface="+mj-lt"/>
              </a:defRPr>
            </a:lvl1pPr>
          </a:lstStyle>
          <a:p>
            <a:r>
              <a:rPr lang="en-US" dirty="0"/>
              <a:t>Click to add title</a:t>
            </a:r>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1022837" y="1071418"/>
            <a:ext cx="1364297" cy="1740788"/>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9819153" y="3295278"/>
            <a:ext cx="1364297" cy="1690799"/>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hasCustomPrompt="1"/>
          </p:nvPr>
        </p:nvSpPr>
        <p:spPr>
          <a:xfrm>
            <a:off x="6222389" y="4599720"/>
            <a:ext cx="3511550" cy="853643"/>
          </a:xfrm>
        </p:spPr>
        <p:txBody>
          <a:bodyPr>
            <a:norm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dirty="0"/>
              <a:t>Click to add text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r>
              <a:rPr lang="en-US" dirty="0"/>
              <a:t>9/8/20XX</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 uri="{C183D7F6-B498-43B3-948B-1728B52AA6E4}">
                <adec:decorative xmlns:adec="http://schemas.microsoft.com/office/drawing/2017/decorative" val="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99F76E36-451C-4A7D-4E26-8AB78D34D37A}"/>
              </a:ext>
              <a:ext uri="{C183D7F6-B498-43B3-948B-1728B52AA6E4}">
                <adec:decorative xmlns:adec="http://schemas.microsoft.com/office/drawing/2017/decorative" val="1"/>
              </a:ext>
            </a:extLst>
          </p:cNvPr>
          <p:cNvGrpSpPr/>
          <p:nvPr userDrawn="1"/>
        </p:nvGrpSpPr>
        <p:grpSpPr>
          <a:xfrm>
            <a:off x="9857012" y="-1664"/>
            <a:ext cx="2334989" cy="6859664"/>
            <a:chOff x="9857012" y="-1664"/>
            <a:chExt cx="2334989" cy="6859664"/>
          </a:xfrm>
        </p:grpSpPr>
        <p:sp>
          <p:nvSpPr>
            <p:cNvPr id="19" name="Freeform 18">
              <a:extLst>
                <a:ext uri="{FF2B5EF4-FFF2-40B4-BE49-F238E27FC236}">
                  <a16:creationId xmlns:a16="http://schemas.microsoft.com/office/drawing/2014/main" id="{AAB3BC7E-B34F-EF47-B125-1574C5484E22}"/>
                </a:ext>
                <a:ext uri="{C183D7F6-B498-43B3-948B-1728B52AA6E4}">
                  <adec:decorative xmlns:adec="http://schemas.microsoft.com/office/drawing/2017/decorative" val="1"/>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 uri="{C183D7F6-B498-43B3-948B-1728B52AA6E4}">
                  <adec:decorative xmlns:adec="http://schemas.microsoft.com/office/drawing/2017/decorative" val="1"/>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 uri="{C183D7F6-B498-43B3-948B-1728B52AA6E4}">
                  <adec:decorative xmlns:adec="http://schemas.microsoft.com/office/drawing/2017/decorative" val="1"/>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 uri="{C183D7F6-B498-43B3-948B-1728B52AA6E4}">
                  <adec:decorative xmlns:adec="http://schemas.microsoft.com/office/drawing/2017/decorative" val="1"/>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 uri="{C183D7F6-B498-43B3-948B-1728B52AA6E4}">
                  <adec:decorative xmlns:adec="http://schemas.microsoft.com/office/drawing/2017/decorative" val="1"/>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 uri="{C183D7F6-B498-43B3-948B-1728B52AA6E4}">
                  <adec:decorative xmlns:adec="http://schemas.microsoft.com/office/drawing/2017/decorative" val="1"/>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 uri="{C183D7F6-B498-43B3-948B-1728B52AA6E4}">
                  <adec:decorative xmlns:adec="http://schemas.microsoft.com/office/drawing/2017/decorative" val="1"/>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1" name="Title 1">
            <a:extLst>
              <a:ext uri="{FF2B5EF4-FFF2-40B4-BE49-F238E27FC236}">
                <a16:creationId xmlns:a16="http://schemas.microsoft.com/office/drawing/2014/main" id="{1E40CEAF-B1BB-174E-A798-3BA60D9C0458}"/>
              </a:ext>
            </a:extLst>
          </p:cNvPr>
          <p:cNvSpPr>
            <a:spLocks noGrp="1"/>
          </p:cNvSpPr>
          <p:nvPr>
            <p:ph type="title" hasCustomPrompt="1"/>
          </p:nvPr>
        </p:nvSpPr>
        <p:spPr>
          <a:xfrm>
            <a:off x="750430" y="136526"/>
            <a:ext cx="8401624" cy="1570038"/>
          </a:xfrm>
        </p:spPr>
        <p:txBody>
          <a:bodyPr lIns="0" anchor="b">
            <a:noAutofit/>
          </a:bodyPr>
          <a:lstStyle>
            <a:lvl1pPr>
              <a:defRPr sz="4800" b="1">
                <a:latin typeface="+mj-lt"/>
              </a:defRPr>
            </a:lvl1pPr>
          </a:lstStyle>
          <a:p>
            <a:r>
              <a:rPr lang="en-US" dirty="0"/>
              <a:t>Click to add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hasCustomPrompt="1"/>
          </p:nvPr>
        </p:nvSpPr>
        <p:spPr>
          <a:xfrm>
            <a:off x="750429" y="2227758"/>
            <a:ext cx="1200374" cy="1201242"/>
          </a:xfrm>
        </p:spPr>
        <p:txBody>
          <a:bodyPr>
            <a:noAutofit/>
          </a:bodyPr>
          <a:lstStyle>
            <a:lvl1pPr marL="0" indent="0" algn="ctr">
              <a:buNone/>
              <a:defRPr sz="1200">
                <a:solidFill>
                  <a:schemeClr val="tx1"/>
                </a:solidFill>
                <a:latin typeface="+mn-lt"/>
              </a:defRPr>
            </a:lvl1pPr>
          </a:lstStyle>
          <a:p>
            <a:r>
              <a:rPr lang="en-US" dirty="0"/>
              <a:t>Click to add picture</a:t>
            </a:r>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227758"/>
            <a:ext cx="2281237" cy="546304"/>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Click to add text</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5"/>
            <a:ext cx="2281237" cy="621189"/>
          </a:xfrm>
        </p:spPr>
        <p:txBody>
          <a:bodyPr lIns="0" tIns="0" rIns="0" bIns="0">
            <a:norm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Click to add text</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hasCustomPrompt="1"/>
          </p:nvPr>
        </p:nvSpPr>
        <p:spPr>
          <a:xfrm>
            <a:off x="5495813" y="2227758"/>
            <a:ext cx="1200374" cy="1201242"/>
          </a:xfrm>
        </p:spPr>
        <p:txBody>
          <a:bodyPr>
            <a:noAutofit/>
          </a:bodyPr>
          <a:lstStyle>
            <a:lvl1pPr marL="0" indent="0" algn="ctr">
              <a:buNone/>
              <a:defRPr sz="1200">
                <a:solidFill>
                  <a:schemeClr val="tx1"/>
                </a:solidFill>
                <a:latin typeface="+mn-lt"/>
              </a:defRPr>
            </a:lvl1pPr>
          </a:lstStyle>
          <a:p>
            <a:r>
              <a:rPr lang="en-US" dirty="0"/>
              <a:t>Click to add picture</a:t>
            </a:r>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223923"/>
            <a:ext cx="2281237" cy="546304"/>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Click to add text</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0"/>
            <a:ext cx="2281237" cy="621189"/>
          </a:xfrm>
        </p:spPr>
        <p:txBody>
          <a:bodyPr lIns="0" tIns="0" rIns="0" bIns="0">
            <a:norm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Click to add text</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hasCustomPrompt="1"/>
          </p:nvPr>
        </p:nvSpPr>
        <p:spPr>
          <a:xfrm>
            <a:off x="750429" y="4254273"/>
            <a:ext cx="1200374" cy="1201242"/>
          </a:xfrm>
        </p:spPr>
        <p:txBody>
          <a:bodyPr>
            <a:noAutofit/>
          </a:bodyPr>
          <a:lstStyle>
            <a:lvl1pPr marL="0" indent="0" algn="ctr">
              <a:buNone/>
              <a:defRPr sz="1200">
                <a:solidFill>
                  <a:schemeClr val="tx1"/>
                </a:solidFill>
                <a:latin typeface="+mn-lt"/>
              </a:defRPr>
            </a:lvl1pPr>
          </a:lstStyle>
          <a:p>
            <a:r>
              <a:rPr lang="en-US" dirty="0"/>
              <a:t>Click to add picture</a:t>
            </a:r>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300151"/>
            <a:ext cx="2281237" cy="546304"/>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Click to add text</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8"/>
            <a:ext cx="2281237" cy="571477"/>
          </a:xfrm>
        </p:spPr>
        <p:txBody>
          <a:bodyPr lIns="0" tIns="0" rIns="0" bIns="0">
            <a:norm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Click to add text</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hasCustomPrompt="1"/>
          </p:nvPr>
        </p:nvSpPr>
        <p:spPr>
          <a:xfrm>
            <a:off x="5495813" y="4254273"/>
            <a:ext cx="1200374" cy="1201242"/>
          </a:xfrm>
        </p:spPr>
        <p:txBody>
          <a:bodyPr>
            <a:noAutofit/>
          </a:bodyPr>
          <a:lstStyle>
            <a:lvl1pPr marL="0" indent="0" algn="ctr">
              <a:buNone/>
              <a:defRPr sz="1200">
                <a:solidFill>
                  <a:schemeClr val="tx1"/>
                </a:solidFill>
                <a:latin typeface="+mn-lt"/>
              </a:defRPr>
            </a:lvl1pPr>
          </a:lstStyle>
          <a:p>
            <a:r>
              <a:rPr lang="en-US" dirty="0"/>
              <a:t>Click to add picture</a:t>
            </a:r>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300151"/>
            <a:ext cx="2281237" cy="546304"/>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Click to add text</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8"/>
            <a:ext cx="2281237" cy="571477"/>
          </a:xfrm>
        </p:spPr>
        <p:txBody>
          <a:bodyPr lIns="0" tIns="0" rIns="0" bIns="0">
            <a:norm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Click to add text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r>
              <a:rPr lang="en-US" dirty="0"/>
              <a:t>9/8/20XX</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hasCustomPrompt="1"/>
          </p:nvPr>
        </p:nvSpPr>
        <p:spPr>
          <a:xfrm>
            <a:off x="750430" y="71021"/>
            <a:ext cx="10678142" cy="1635542"/>
          </a:xfrm>
        </p:spPr>
        <p:txBody>
          <a:bodyPr lIns="0" anchor="b">
            <a:noAutofit/>
          </a:bodyPr>
          <a:lstStyle>
            <a:lvl1pPr>
              <a:defRPr sz="4800" b="1">
                <a:latin typeface="+mj-lt"/>
              </a:defRPr>
            </a:lvl1pPr>
          </a:lstStyle>
          <a:p>
            <a:r>
              <a:rPr lang="en-US" dirty="0"/>
              <a:t>Click to add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hasCustomPrompt="1"/>
          </p:nvPr>
        </p:nvSpPr>
        <p:spPr>
          <a:xfrm>
            <a:off x="750429" y="2068734"/>
            <a:ext cx="904987" cy="905641"/>
          </a:xfrm>
        </p:spPr>
        <p:txBody>
          <a:bodyPr lIns="0" rIns="0">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dirty="0"/>
              <a:t>Click to add picture</a:t>
            </a:r>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Click to add text</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Click to add text</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hasCustomPrompt="1"/>
          </p:nvPr>
        </p:nvSpPr>
        <p:spPr>
          <a:xfrm>
            <a:off x="3549397" y="2068734"/>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dirty="0"/>
              <a:t>Click to add picture</a:t>
            </a:r>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Click to add text</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Click to add text</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hasCustomPrompt="1"/>
          </p:nvPr>
        </p:nvSpPr>
        <p:spPr>
          <a:xfrm>
            <a:off x="6348367" y="2068734"/>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dirty="0"/>
              <a:t>Click to add picture</a:t>
            </a:r>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Click to add text</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Click to add text</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hasCustomPrompt="1"/>
          </p:nvPr>
        </p:nvSpPr>
        <p:spPr>
          <a:xfrm>
            <a:off x="9147335" y="2068734"/>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dirty="0"/>
              <a:t>Click to add picture</a:t>
            </a:r>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Click to add text</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Click to add text</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hasCustomPrompt="1"/>
          </p:nvPr>
        </p:nvSpPr>
        <p:spPr>
          <a:xfrm>
            <a:off x="750429" y="4118551"/>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dirty="0"/>
              <a:t>Click to add picture</a:t>
            </a:r>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Click to add text</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Click to add text</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hasCustomPrompt="1"/>
          </p:nvPr>
        </p:nvSpPr>
        <p:spPr>
          <a:xfrm>
            <a:off x="3549397" y="4118551"/>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dirty="0"/>
              <a:t>Click to add picture</a:t>
            </a:r>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Click to add text</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Click to add text</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hasCustomPrompt="1"/>
          </p:nvPr>
        </p:nvSpPr>
        <p:spPr>
          <a:xfrm>
            <a:off x="6348367" y="4118551"/>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dirty="0"/>
              <a:t>Click to add picture</a:t>
            </a:r>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Click to add text</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Click to add text</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hasCustomPrompt="1"/>
          </p:nvPr>
        </p:nvSpPr>
        <p:spPr>
          <a:xfrm>
            <a:off x="9147335" y="4118551"/>
            <a:ext cx="904987" cy="905641"/>
          </a:xfrm>
        </p:spPr>
        <p:txBody>
          <a:bodyPr>
            <a:noAutofit/>
          </a:bodyPr>
          <a:lstStyle>
            <a:lvl1pPr marL="0" indent="0" algn="ctr">
              <a:lnSpc>
                <a:spcPct val="90000"/>
              </a:lnSpc>
              <a:spcBef>
                <a:spcPts val="0"/>
              </a:spcBef>
              <a:buFont typeface="Arial" panose="020B0604020202020204" pitchFamily="34" charset="0"/>
              <a:buNone/>
              <a:defRPr sz="1100">
                <a:solidFill>
                  <a:schemeClr val="tx1"/>
                </a:solidFill>
              </a:defRPr>
            </a:lvl1pPr>
          </a:lstStyle>
          <a:p>
            <a:r>
              <a:rPr lang="en-US" dirty="0"/>
              <a:t>Click to add picture</a:t>
            </a:r>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663665"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Click to add text</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663665"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Click to add text</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r>
              <a:rPr lang="en-US" dirty="0"/>
              <a:t>9/8/20XX</a:t>
            </a:r>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r>
              <a:rPr lang="en-US" dirty="0"/>
              <a:t>9/8/20XX</a:t>
            </a:r>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7" r:id="rId10"/>
    <p:sldLayoutId id="2147483663" r:id="rId11"/>
    <p:sldLayoutId id="2147483664" r:id="rId12"/>
    <p:sldLayoutId id="2147483665" r:id="rId13"/>
    <p:sldLayoutId id="2147483666" r:id="rId1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39.jpg"/></Relationships>
</file>

<file path=ppt/slides/_rels/slide1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40.jp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48.jp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 Id="rId9" Type="http://schemas.openxmlformats.org/officeDocument/2006/relationships/image" Target="../media/image13.jpg"/></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hyperlink" Target="https://www.cdc.gov/brfss/data_documentation/index.htm" TargetMode="External"/><Relationship Id="rId2" Type="http://schemas.openxmlformats.org/officeDocument/2006/relationships/hyperlink" Target="https://wwwn.cdc.gov/nchs/nhanes/search/datapage.aspx?Component=Examination" TargetMode="Externa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png"/><Relationship Id="rId7" Type="http://schemas.openxmlformats.org/officeDocument/2006/relationships/image" Target="../media/image18.jp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sv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4.jpg"/></Relationships>
</file>

<file path=ppt/slides/_rels/slide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325442" y="1854679"/>
            <a:ext cx="10086642" cy="2108202"/>
          </a:xfrm>
        </p:spPr>
        <p:txBody>
          <a:bodyPr/>
          <a:lstStyle/>
          <a:p>
            <a:r>
              <a:rPr lang="en-US" sz="4800" dirty="0"/>
              <a:t>From Super-Size to Super Crisis: </a:t>
            </a:r>
            <a:br>
              <a:rPr lang="en-US" sz="4800" dirty="0"/>
            </a:br>
            <a:r>
              <a:rPr lang="en-US" sz="4800" dirty="0"/>
              <a:t>The Obesity Epidemic in the USA</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421909" y="3889729"/>
            <a:ext cx="9857014" cy="621603"/>
          </a:xfrm>
        </p:spPr>
        <p:txBody>
          <a:bodyPr/>
          <a:lstStyle/>
          <a:p>
            <a:r>
              <a:rPr lang="en-US" dirty="0"/>
              <a:t>Amit Singh</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omparison of a person's body&#10;&#10;Description automatically generated">
            <a:extLst>
              <a:ext uri="{FF2B5EF4-FFF2-40B4-BE49-F238E27FC236}">
                <a16:creationId xmlns:a16="http://schemas.microsoft.com/office/drawing/2014/main" id="{90426205-ECA3-618D-F549-D4C9D25EF415}"/>
              </a:ext>
            </a:extLst>
          </p:cNvPr>
          <p:cNvPicPr>
            <a:picLocks noChangeAspect="1"/>
          </p:cNvPicPr>
          <p:nvPr/>
        </p:nvPicPr>
        <p:blipFill>
          <a:blip r:embed="rId2"/>
          <a:stretch>
            <a:fillRect/>
          </a:stretch>
        </p:blipFill>
        <p:spPr>
          <a:xfrm>
            <a:off x="9404166" y="2306171"/>
            <a:ext cx="2747265" cy="3375211"/>
          </a:xfrm>
          <a:prstGeom prst="rect">
            <a:avLst/>
          </a:prstGeom>
        </p:spPr>
      </p:pic>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676675" y="-117875"/>
            <a:ext cx="9779183" cy="1570038"/>
          </a:xfrm>
        </p:spPr>
        <p:txBody>
          <a:bodyPr/>
          <a:lstStyle/>
          <a:p>
            <a:r>
              <a:rPr lang="en-US" dirty="0"/>
              <a:t>The Heavy Truth</a:t>
            </a:r>
          </a:p>
        </p:txBody>
      </p:sp>
      <p:sp>
        <p:nvSpPr>
          <p:cNvPr id="3" name="Text Placeholder 2">
            <a:extLst>
              <a:ext uri="{FF2B5EF4-FFF2-40B4-BE49-F238E27FC236}">
                <a16:creationId xmlns:a16="http://schemas.microsoft.com/office/drawing/2014/main" id="{EFB90AB4-D228-4548-B072-726498212362}"/>
              </a:ext>
            </a:extLst>
          </p:cNvPr>
          <p:cNvSpPr>
            <a:spLocks noGrp="1"/>
          </p:cNvSpPr>
          <p:nvPr>
            <p:ph type="body" sz="quarter" idx="13"/>
          </p:nvPr>
        </p:nvSpPr>
        <p:spPr>
          <a:xfrm>
            <a:off x="676675" y="1452163"/>
            <a:ext cx="8986463" cy="469051"/>
          </a:xfrm>
        </p:spPr>
        <p:txBody>
          <a:bodyPr/>
          <a:lstStyle/>
          <a:p>
            <a:r>
              <a:rPr lang="en-US" dirty="0">
                <a:solidFill>
                  <a:srgbClr val="FF0000"/>
                </a:solidFill>
              </a:rPr>
              <a:t>Obesity</a:t>
            </a:r>
            <a:r>
              <a:rPr lang="en-US" dirty="0"/>
              <a:t> BMI </a:t>
            </a:r>
            <a:r>
              <a:rPr lang="en-US" dirty="0">
                <a:solidFill>
                  <a:srgbClr val="FF0000"/>
                </a:solidFill>
              </a:rPr>
              <a:t>&gt; 30 </a:t>
            </a:r>
            <a:r>
              <a:rPr lang="en-US" dirty="0"/>
              <a:t>and </a:t>
            </a:r>
            <a:r>
              <a:rPr lang="en-US" dirty="0">
                <a:solidFill>
                  <a:srgbClr val="FF0000"/>
                </a:solidFill>
              </a:rPr>
              <a:t>Severe Obesity </a:t>
            </a:r>
            <a:r>
              <a:rPr lang="en-US" dirty="0"/>
              <a:t>BMI </a:t>
            </a:r>
            <a:r>
              <a:rPr lang="en-US" dirty="0">
                <a:solidFill>
                  <a:srgbClr val="FF0000"/>
                </a:solidFill>
              </a:rPr>
              <a:t>&gt; 40</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10</a:t>
            </a:fld>
            <a:endParaRPr lang="en-US" dirty="0"/>
          </a:p>
        </p:txBody>
      </p:sp>
      <p:pic>
        <p:nvPicPr>
          <p:cNvPr id="18" name="Content Placeholder 17">
            <a:extLst>
              <a:ext uri="{FF2B5EF4-FFF2-40B4-BE49-F238E27FC236}">
                <a16:creationId xmlns:a16="http://schemas.microsoft.com/office/drawing/2014/main" id="{74D4BB7A-E07C-761E-F785-5077F07518DF}"/>
              </a:ext>
            </a:extLst>
          </p:cNvPr>
          <p:cNvPicPr>
            <a:picLocks noGrp="1" noChangeAspect="1"/>
          </p:cNvPicPr>
          <p:nvPr>
            <p:ph idx="10"/>
          </p:nvPr>
        </p:nvPicPr>
        <p:blipFill>
          <a:blip r:embed="rId3"/>
          <a:stretch>
            <a:fillRect/>
          </a:stretch>
        </p:blipFill>
        <p:spPr>
          <a:xfrm>
            <a:off x="201986" y="1914708"/>
            <a:ext cx="9291638" cy="4506316"/>
          </a:xfrm>
        </p:spPr>
      </p:pic>
    </p:spTree>
    <p:extLst>
      <p:ext uri="{BB962C8B-B14F-4D97-AF65-F5344CB8AC3E}">
        <p14:creationId xmlns:p14="http://schemas.microsoft.com/office/powerpoint/2010/main" val="2563119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167492" y="136526"/>
            <a:ext cx="9779183" cy="1570038"/>
          </a:xfrm>
        </p:spPr>
        <p:txBody>
          <a:bodyPr/>
          <a:lstStyle/>
          <a:p>
            <a:r>
              <a:rPr lang="en-US" dirty="0"/>
              <a:t>Weight of Responsibility</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11</a:t>
            </a:fld>
            <a:endParaRPr lang="en-US" dirty="0"/>
          </a:p>
        </p:txBody>
      </p:sp>
      <p:pic>
        <p:nvPicPr>
          <p:cNvPr id="6" name="Picture 5">
            <a:extLst>
              <a:ext uri="{FF2B5EF4-FFF2-40B4-BE49-F238E27FC236}">
                <a16:creationId xmlns:a16="http://schemas.microsoft.com/office/drawing/2014/main" id="{8C7334C0-60CC-E6E2-E6E1-834313958EF2}"/>
              </a:ext>
            </a:extLst>
          </p:cNvPr>
          <p:cNvPicPr>
            <a:picLocks noChangeAspect="1"/>
          </p:cNvPicPr>
          <p:nvPr/>
        </p:nvPicPr>
        <p:blipFill>
          <a:blip r:embed="rId2"/>
          <a:stretch>
            <a:fillRect/>
          </a:stretch>
        </p:blipFill>
        <p:spPr>
          <a:xfrm>
            <a:off x="1221280" y="1914458"/>
            <a:ext cx="7855484" cy="4511976"/>
          </a:xfrm>
          <a:prstGeom prst="rect">
            <a:avLst/>
          </a:prstGeom>
        </p:spPr>
      </p:pic>
      <p:pic>
        <p:nvPicPr>
          <p:cNvPr id="4" name="Picture 3" descr="A doctor measuring a fat person's stomach&#10;&#10;Description automatically generated">
            <a:extLst>
              <a:ext uri="{FF2B5EF4-FFF2-40B4-BE49-F238E27FC236}">
                <a16:creationId xmlns:a16="http://schemas.microsoft.com/office/drawing/2014/main" id="{652241B3-CAF9-F891-590A-29A22EB6316A}"/>
              </a:ext>
            </a:extLst>
          </p:cNvPr>
          <p:cNvPicPr>
            <a:picLocks noChangeAspect="1"/>
          </p:cNvPicPr>
          <p:nvPr/>
        </p:nvPicPr>
        <p:blipFill>
          <a:blip r:embed="rId3"/>
          <a:stretch>
            <a:fillRect/>
          </a:stretch>
        </p:blipFill>
        <p:spPr>
          <a:xfrm>
            <a:off x="9220539" y="2957078"/>
            <a:ext cx="2671728" cy="1781152"/>
          </a:xfrm>
          <a:prstGeom prst="rect">
            <a:avLst/>
          </a:prstGeom>
        </p:spPr>
      </p:pic>
    </p:spTree>
    <p:extLst>
      <p:ext uri="{BB962C8B-B14F-4D97-AF65-F5344CB8AC3E}">
        <p14:creationId xmlns:p14="http://schemas.microsoft.com/office/powerpoint/2010/main" val="3999559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167492" y="136526"/>
            <a:ext cx="9779183" cy="1570038"/>
          </a:xfrm>
        </p:spPr>
        <p:txBody>
          <a:bodyPr/>
          <a:lstStyle/>
          <a:p>
            <a:r>
              <a:rPr lang="en-US" dirty="0"/>
              <a:t>Healthy Future? A Parental Warning</a:t>
            </a:r>
          </a:p>
        </p:txBody>
      </p:sp>
      <p:sp>
        <p:nvSpPr>
          <p:cNvPr id="7" name="Date Placeholder 6">
            <a:extLst>
              <a:ext uri="{FF2B5EF4-FFF2-40B4-BE49-F238E27FC236}">
                <a16:creationId xmlns:a16="http://schemas.microsoft.com/office/drawing/2014/main" id="{B11B3F0D-7AB3-4810-9284-F2342066A75B}"/>
              </a:ext>
            </a:extLst>
          </p:cNvPr>
          <p:cNvSpPr>
            <a:spLocks noGrp="1"/>
          </p:cNvSpPr>
          <p:nvPr>
            <p:ph type="dt" sz="half" idx="2"/>
          </p:nvPr>
        </p:nvSpPr>
        <p:spPr>
          <a:xfrm>
            <a:off x="381000" y="6356350"/>
            <a:ext cx="2743200" cy="365125"/>
          </a:xfrm>
        </p:spPr>
        <p:txBody>
          <a:bodyPr/>
          <a:lstStyle/>
          <a:p>
            <a:r>
              <a:rPr lang="en-US" dirty="0"/>
              <a:t>9/8/20XX</a:t>
            </a:r>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12</a:t>
            </a:fld>
            <a:endParaRPr lang="en-US" dirty="0"/>
          </a:p>
        </p:txBody>
      </p:sp>
      <p:pic>
        <p:nvPicPr>
          <p:cNvPr id="5" name="Picture 4">
            <a:extLst>
              <a:ext uri="{FF2B5EF4-FFF2-40B4-BE49-F238E27FC236}">
                <a16:creationId xmlns:a16="http://schemas.microsoft.com/office/drawing/2014/main" id="{61FD9753-AA0E-6612-1EE2-56E37E88F6BA}"/>
              </a:ext>
            </a:extLst>
          </p:cNvPr>
          <p:cNvPicPr>
            <a:picLocks noChangeAspect="1"/>
          </p:cNvPicPr>
          <p:nvPr/>
        </p:nvPicPr>
        <p:blipFill rotWithShape="1">
          <a:blip r:embed="rId2"/>
          <a:srcRect t="1055" r="719" b="1"/>
          <a:stretch/>
        </p:blipFill>
        <p:spPr>
          <a:xfrm>
            <a:off x="1167492" y="1991360"/>
            <a:ext cx="6898813" cy="4033096"/>
          </a:xfrm>
          <a:prstGeom prst="rect">
            <a:avLst/>
          </a:prstGeom>
        </p:spPr>
      </p:pic>
      <p:pic>
        <p:nvPicPr>
          <p:cNvPr id="4" name="Picture 3" descr="A side view of a person's body&#10;&#10;Description automatically generated">
            <a:extLst>
              <a:ext uri="{FF2B5EF4-FFF2-40B4-BE49-F238E27FC236}">
                <a16:creationId xmlns:a16="http://schemas.microsoft.com/office/drawing/2014/main" id="{F1FF95C5-8192-4EF8-3F3E-583A2515D43E}"/>
              </a:ext>
            </a:extLst>
          </p:cNvPr>
          <p:cNvPicPr>
            <a:picLocks noChangeAspect="1"/>
          </p:cNvPicPr>
          <p:nvPr/>
        </p:nvPicPr>
        <p:blipFill rotWithShape="1">
          <a:blip r:embed="rId3"/>
          <a:srcRect b="5696"/>
          <a:stretch/>
        </p:blipFill>
        <p:spPr>
          <a:xfrm>
            <a:off x="8383694" y="2661920"/>
            <a:ext cx="3097422" cy="2336800"/>
          </a:xfrm>
          <a:prstGeom prst="rect">
            <a:avLst/>
          </a:prstGeom>
        </p:spPr>
      </p:pic>
    </p:spTree>
    <p:extLst>
      <p:ext uri="{BB962C8B-B14F-4D97-AF65-F5344CB8AC3E}">
        <p14:creationId xmlns:p14="http://schemas.microsoft.com/office/powerpoint/2010/main" val="1871769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167492" y="136525"/>
            <a:ext cx="10134761" cy="1618315"/>
          </a:xfrm>
        </p:spPr>
        <p:txBody>
          <a:bodyPr/>
          <a:lstStyle/>
          <a:p>
            <a:r>
              <a:rPr lang="en-US" dirty="0"/>
              <a:t>Gender and Race Matters In Obesity</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13</a:t>
            </a:fld>
            <a:endParaRPr lang="en-US" dirty="0"/>
          </a:p>
        </p:txBody>
      </p:sp>
      <p:pic>
        <p:nvPicPr>
          <p:cNvPr id="6" name="Picture 5">
            <a:extLst>
              <a:ext uri="{FF2B5EF4-FFF2-40B4-BE49-F238E27FC236}">
                <a16:creationId xmlns:a16="http://schemas.microsoft.com/office/drawing/2014/main" id="{48E076BC-258C-E816-D984-F960D29A8338}"/>
              </a:ext>
            </a:extLst>
          </p:cNvPr>
          <p:cNvPicPr>
            <a:picLocks noChangeAspect="1"/>
          </p:cNvPicPr>
          <p:nvPr/>
        </p:nvPicPr>
        <p:blipFill>
          <a:blip r:embed="rId2"/>
          <a:stretch>
            <a:fillRect/>
          </a:stretch>
        </p:blipFill>
        <p:spPr>
          <a:xfrm>
            <a:off x="675518" y="2136418"/>
            <a:ext cx="8845000" cy="4228190"/>
          </a:xfrm>
          <a:prstGeom prst="rect">
            <a:avLst/>
          </a:prstGeom>
        </p:spPr>
      </p:pic>
    </p:spTree>
    <p:extLst>
      <p:ext uri="{BB962C8B-B14F-4D97-AF65-F5344CB8AC3E}">
        <p14:creationId xmlns:p14="http://schemas.microsoft.com/office/powerpoint/2010/main" val="3373405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167492" y="136526"/>
            <a:ext cx="9779183" cy="1570038"/>
          </a:xfrm>
        </p:spPr>
        <p:txBody>
          <a:bodyPr/>
          <a:lstStyle/>
          <a:p>
            <a:r>
              <a:rPr lang="en-US" dirty="0"/>
              <a:t>Obesity in Multicultural America</a:t>
            </a:r>
          </a:p>
        </p:txBody>
      </p:sp>
      <p:sp>
        <p:nvSpPr>
          <p:cNvPr id="7" name="Date Placeholder 6">
            <a:extLst>
              <a:ext uri="{FF2B5EF4-FFF2-40B4-BE49-F238E27FC236}">
                <a16:creationId xmlns:a16="http://schemas.microsoft.com/office/drawing/2014/main" id="{B11B3F0D-7AB3-4810-9284-F2342066A75B}"/>
              </a:ext>
            </a:extLst>
          </p:cNvPr>
          <p:cNvSpPr>
            <a:spLocks noGrp="1"/>
          </p:cNvSpPr>
          <p:nvPr>
            <p:ph type="dt" sz="half" idx="2"/>
          </p:nvPr>
        </p:nvSpPr>
        <p:spPr>
          <a:xfrm>
            <a:off x="381000" y="6356350"/>
            <a:ext cx="2743200" cy="365125"/>
          </a:xfrm>
        </p:spPr>
        <p:txBody>
          <a:bodyPr/>
          <a:lstStyle/>
          <a:p>
            <a:r>
              <a:rPr lang="en-US" dirty="0"/>
              <a:t>9/8/20XX</a:t>
            </a:r>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14</a:t>
            </a:fld>
            <a:endParaRPr lang="en-US" dirty="0"/>
          </a:p>
        </p:txBody>
      </p:sp>
      <p:pic>
        <p:nvPicPr>
          <p:cNvPr id="6" name="Picture 5">
            <a:extLst>
              <a:ext uri="{FF2B5EF4-FFF2-40B4-BE49-F238E27FC236}">
                <a16:creationId xmlns:a16="http://schemas.microsoft.com/office/drawing/2014/main" id="{B60B7909-EA8A-5B32-3EC0-378293960C75}"/>
              </a:ext>
            </a:extLst>
          </p:cNvPr>
          <p:cNvPicPr>
            <a:picLocks noChangeAspect="1"/>
          </p:cNvPicPr>
          <p:nvPr/>
        </p:nvPicPr>
        <p:blipFill>
          <a:blip r:embed="rId2"/>
          <a:stretch>
            <a:fillRect/>
          </a:stretch>
        </p:blipFill>
        <p:spPr>
          <a:xfrm>
            <a:off x="198770" y="1706564"/>
            <a:ext cx="10132746" cy="4947733"/>
          </a:xfrm>
          <a:prstGeom prst="rect">
            <a:avLst/>
          </a:prstGeom>
        </p:spPr>
      </p:pic>
    </p:spTree>
    <p:extLst>
      <p:ext uri="{BB962C8B-B14F-4D97-AF65-F5344CB8AC3E}">
        <p14:creationId xmlns:p14="http://schemas.microsoft.com/office/powerpoint/2010/main" val="2645631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F4502-CE83-DB3E-964A-C4D33AD82CFA}"/>
              </a:ext>
            </a:extLst>
          </p:cNvPr>
          <p:cNvSpPr>
            <a:spLocks noGrp="1"/>
          </p:cNvSpPr>
          <p:nvPr>
            <p:ph type="title"/>
          </p:nvPr>
        </p:nvSpPr>
        <p:spPr>
          <a:xfrm>
            <a:off x="0" y="0"/>
            <a:ext cx="10946675" cy="1706563"/>
          </a:xfrm>
        </p:spPr>
        <p:txBody>
          <a:bodyPr anchor="b">
            <a:normAutofit/>
          </a:bodyPr>
          <a:lstStyle/>
          <a:p>
            <a:r>
              <a:rPr lang="en-US" dirty="0"/>
              <a:t>Obesity, Race, Income: The Intersection</a:t>
            </a:r>
          </a:p>
        </p:txBody>
      </p:sp>
      <p:sp>
        <p:nvSpPr>
          <p:cNvPr id="9" name="Slide Number Placeholder 8">
            <a:extLst>
              <a:ext uri="{FF2B5EF4-FFF2-40B4-BE49-F238E27FC236}">
                <a16:creationId xmlns:a16="http://schemas.microsoft.com/office/drawing/2014/main" id="{BCCE6E19-5FD2-7381-98C3-3DAB63360975}"/>
              </a:ext>
            </a:extLst>
          </p:cNvPr>
          <p:cNvSpPr>
            <a:spLocks noGrp="1"/>
          </p:cNvSpPr>
          <p:nvPr>
            <p:ph type="sldNum" sz="quarter" idx="4"/>
          </p:nvPr>
        </p:nvSpPr>
        <p:spPr>
          <a:xfrm>
            <a:off x="10153276" y="6356350"/>
            <a:ext cx="1657723" cy="365125"/>
          </a:xfrm>
        </p:spPr>
        <p:txBody>
          <a:bodyPr anchor="ctr">
            <a:normAutofit/>
          </a:bodyPr>
          <a:lstStyle/>
          <a:p>
            <a:pPr>
              <a:spcAft>
                <a:spcPts val="600"/>
              </a:spcAft>
            </a:pPr>
            <a:fld id="{294A09A9-5501-47C1-A89A-A340965A2BE2}" type="slidenum">
              <a:rPr lang="en-US" smtClean="0"/>
              <a:pPr>
                <a:spcAft>
                  <a:spcPts val="600"/>
                </a:spcAft>
              </a:pPr>
              <a:t>15</a:t>
            </a:fld>
            <a:endParaRPr lang="en-US"/>
          </a:p>
        </p:txBody>
      </p:sp>
      <p:pic>
        <p:nvPicPr>
          <p:cNvPr id="4" name="Picture 3" descr="A blue squares with numbers and numbers&#10;&#10;Description automatically generated">
            <a:extLst>
              <a:ext uri="{FF2B5EF4-FFF2-40B4-BE49-F238E27FC236}">
                <a16:creationId xmlns:a16="http://schemas.microsoft.com/office/drawing/2014/main" id="{07FEBEC6-CEF9-EC9F-1F92-CB10AF52EDB0}"/>
              </a:ext>
            </a:extLst>
          </p:cNvPr>
          <p:cNvPicPr>
            <a:picLocks noChangeAspect="1"/>
          </p:cNvPicPr>
          <p:nvPr/>
        </p:nvPicPr>
        <p:blipFill>
          <a:blip r:embed="rId2"/>
          <a:stretch>
            <a:fillRect/>
          </a:stretch>
        </p:blipFill>
        <p:spPr>
          <a:xfrm>
            <a:off x="1738745" y="1630666"/>
            <a:ext cx="8859982" cy="5199270"/>
          </a:xfrm>
          <a:prstGeom prst="rect">
            <a:avLst/>
          </a:prstGeom>
        </p:spPr>
      </p:pic>
    </p:spTree>
    <p:extLst>
      <p:ext uri="{BB962C8B-B14F-4D97-AF65-F5344CB8AC3E}">
        <p14:creationId xmlns:p14="http://schemas.microsoft.com/office/powerpoint/2010/main" val="3103340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136526"/>
            <a:ext cx="9779183" cy="1570038"/>
          </a:xfrm>
        </p:spPr>
        <p:txBody>
          <a:bodyPr anchor="b">
            <a:normAutofit/>
          </a:bodyPr>
          <a:lstStyle/>
          <a:p>
            <a:r>
              <a:rPr lang="en-US" dirty="0"/>
              <a:t>Body in Crisis: Beneath the Surface</a:t>
            </a:r>
          </a:p>
        </p:txBody>
      </p:sp>
      <p:sp>
        <p:nvSpPr>
          <p:cNvPr id="23" name="Text Placeholder 2">
            <a:extLst>
              <a:ext uri="{FF2B5EF4-FFF2-40B4-BE49-F238E27FC236}">
                <a16:creationId xmlns:a16="http://schemas.microsoft.com/office/drawing/2014/main" id="{9D31F4DA-AAE9-A0BC-85FA-929D72D70B52}"/>
              </a:ext>
            </a:extLst>
          </p:cNvPr>
          <p:cNvSpPr>
            <a:spLocks noGrp="1"/>
          </p:cNvSpPr>
          <p:nvPr>
            <p:ph type="body" sz="quarter" idx="13"/>
          </p:nvPr>
        </p:nvSpPr>
        <p:spPr>
          <a:xfrm>
            <a:off x="1166813" y="2023984"/>
            <a:ext cx="4664075" cy="469051"/>
          </a:xfrm>
        </p:spPr>
        <p:txBody>
          <a:bodyPr/>
          <a:lstStyle/>
          <a:p>
            <a:r>
              <a:rPr lang="en-US" dirty="0"/>
              <a:t>Things We Can Control</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idx="1"/>
          </p:nvPr>
        </p:nvSpPr>
        <p:spPr>
          <a:xfrm>
            <a:off x="1167493" y="2528203"/>
            <a:ext cx="4663440" cy="2828613"/>
          </a:xfrm>
        </p:spPr>
        <p:txBody>
          <a:bodyPr vert="horz" lIns="91440" tIns="45720" rIns="91440" bIns="45720" rtlCol="0">
            <a:normAutofit/>
          </a:bodyPr>
          <a:lstStyle/>
          <a:p>
            <a:pPr marL="342900" indent="-342900">
              <a:buFont typeface="Arial" panose="020B0604020202020204" pitchFamily="34" charset="0"/>
              <a:buChar char="•"/>
            </a:pPr>
            <a:r>
              <a:rPr lang="en-US" dirty="0"/>
              <a:t>Cardiovascular</a:t>
            </a:r>
          </a:p>
          <a:p>
            <a:pPr marL="342900" indent="-342900">
              <a:buFont typeface="Arial" panose="020B0604020202020204" pitchFamily="34" charset="0"/>
              <a:buChar char="•"/>
            </a:pPr>
            <a:r>
              <a:rPr lang="en-US" dirty="0"/>
              <a:t>Diet</a:t>
            </a:r>
          </a:p>
          <a:p>
            <a:pPr marL="342900" indent="-342900">
              <a:buFont typeface="Arial" panose="020B0604020202020204" pitchFamily="34" charset="0"/>
              <a:buChar char="•"/>
            </a:pPr>
            <a:r>
              <a:rPr lang="en-US" dirty="0"/>
              <a:t>Exercise</a:t>
            </a:r>
          </a:p>
          <a:p>
            <a:pPr marL="342900" indent="-342900">
              <a:buFont typeface="Arial" panose="020B0604020202020204" pitchFamily="34" charset="0"/>
              <a:buChar char="•"/>
            </a:pPr>
            <a:r>
              <a:rPr lang="en-US" dirty="0"/>
              <a:t>Mental Health</a:t>
            </a:r>
          </a:p>
          <a:p>
            <a:pPr marL="342900" indent="-342900">
              <a:buFont typeface="Arial" panose="020B0604020202020204" pitchFamily="34" charset="0"/>
              <a:buChar char="•"/>
            </a:pPr>
            <a:r>
              <a:rPr lang="en-US" dirty="0"/>
              <a:t>Sleep</a:t>
            </a:r>
          </a:p>
          <a:p>
            <a:pPr marL="342900" indent="-342900">
              <a:buFont typeface="Arial" panose="020B0604020202020204" pitchFamily="34" charset="0"/>
              <a:buChar char="•"/>
            </a:pPr>
            <a:endParaRPr lang="en-US" dirty="0"/>
          </a:p>
        </p:txBody>
      </p:sp>
      <p:pic>
        <p:nvPicPr>
          <p:cNvPr id="18" name="Picture 17">
            <a:extLst>
              <a:ext uri="{FF2B5EF4-FFF2-40B4-BE49-F238E27FC236}">
                <a16:creationId xmlns:a16="http://schemas.microsoft.com/office/drawing/2014/main" id="{B7EB8EB4-C91F-3400-892B-F03E0D22F22B}"/>
              </a:ext>
            </a:extLst>
          </p:cNvPr>
          <p:cNvPicPr>
            <a:picLocks noChangeAspect="1"/>
          </p:cNvPicPr>
          <p:nvPr/>
        </p:nvPicPr>
        <p:blipFill>
          <a:blip r:embed="rId3"/>
          <a:stretch>
            <a:fillRect/>
          </a:stretch>
        </p:blipFill>
        <p:spPr>
          <a:xfrm>
            <a:off x="6361069" y="1800653"/>
            <a:ext cx="3261579" cy="4577657"/>
          </a:xfrm>
          <a:prstGeom prst="rect">
            <a:avLst/>
          </a:prstGeom>
          <a:noFill/>
        </p:spPr>
      </p:pic>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4"/>
          </p:nvPr>
        </p:nvSpPr>
        <p:spPr>
          <a:xfrm>
            <a:off x="10153276" y="6356350"/>
            <a:ext cx="1657723" cy="365125"/>
          </a:xfrm>
        </p:spPr>
        <p:txBody>
          <a:bodyPr anchor="ctr">
            <a:normAutofit/>
          </a:bodyPr>
          <a:lstStyle/>
          <a:p>
            <a:pPr>
              <a:spcAft>
                <a:spcPts val="600"/>
              </a:spcAft>
            </a:pPr>
            <a:fld id="{294A09A9-5501-47C1-A89A-A340965A2BE2}" type="slidenum">
              <a:rPr lang="en-US" smtClean="0"/>
              <a:pPr>
                <a:spcAft>
                  <a:spcPts val="600"/>
                </a:spcAft>
              </a:pPr>
              <a:t>16</a:t>
            </a:fld>
            <a:endParaRPr lang="en-US"/>
          </a:p>
        </p:txBody>
      </p:sp>
    </p:spTree>
    <p:extLst>
      <p:ext uri="{BB962C8B-B14F-4D97-AF65-F5344CB8AC3E}">
        <p14:creationId xmlns:p14="http://schemas.microsoft.com/office/powerpoint/2010/main" val="3049940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136526"/>
            <a:ext cx="10220944" cy="1532947"/>
          </a:xfrm>
        </p:spPr>
        <p:txBody>
          <a:bodyPr anchor="b">
            <a:normAutofit/>
          </a:bodyPr>
          <a:lstStyle/>
          <a:p>
            <a:r>
              <a:rPr lang="en-US" dirty="0"/>
              <a:t>Obesity breaking the Pressure Barrier</a:t>
            </a:r>
          </a:p>
        </p:txBody>
      </p:sp>
      <p:sp>
        <p:nvSpPr>
          <p:cNvPr id="15" name="Text Placeholder 2">
            <a:extLst>
              <a:ext uri="{FF2B5EF4-FFF2-40B4-BE49-F238E27FC236}">
                <a16:creationId xmlns:a16="http://schemas.microsoft.com/office/drawing/2014/main" id="{33D18F93-FE30-1CA1-3E5A-AFCBE4A2E75F}"/>
              </a:ext>
            </a:extLst>
          </p:cNvPr>
          <p:cNvSpPr>
            <a:spLocks noGrp="1"/>
          </p:cNvSpPr>
          <p:nvPr>
            <p:ph type="body" sz="quarter" idx="13"/>
          </p:nvPr>
        </p:nvSpPr>
        <p:spPr>
          <a:xfrm>
            <a:off x="1166813" y="2023984"/>
            <a:ext cx="4977678" cy="365125"/>
          </a:xfrm>
        </p:spPr>
        <p:txBody>
          <a:bodyPr/>
          <a:lstStyle/>
          <a:p>
            <a:r>
              <a:rPr lang="en-US" dirty="0"/>
              <a:t>Blood Pressure vs Hypertension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idx="1"/>
          </p:nvPr>
        </p:nvSpPr>
        <p:spPr>
          <a:xfrm>
            <a:off x="1167493" y="2528204"/>
            <a:ext cx="4663440" cy="2452506"/>
          </a:xfrm>
        </p:spPr>
        <p:txBody>
          <a:bodyPr vert="horz" lIns="91440" tIns="45720" rIns="91440" bIns="45720" rtlCol="0">
            <a:normAutofit/>
          </a:bodyPr>
          <a:lstStyle/>
          <a:p>
            <a:pPr marL="342900" indent="-342900">
              <a:buFont typeface="Arial" panose="020B0604020202020204" pitchFamily="34" charset="0"/>
              <a:buChar char="•"/>
            </a:pPr>
            <a:r>
              <a:rPr lang="en-US" b="1" u="sng" dirty="0"/>
              <a:t>Blood pressure</a:t>
            </a:r>
            <a:r>
              <a:rPr lang="en-US" b="1" dirty="0"/>
              <a:t> </a:t>
            </a:r>
            <a:r>
              <a:rPr lang="en-US" dirty="0"/>
              <a:t>-  is the pressure that the blood pushing against the wall of your arteries. Like a water pipe. </a:t>
            </a:r>
          </a:p>
          <a:p>
            <a:pPr marL="342900" indent="-342900">
              <a:buFont typeface="Arial" panose="020B0604020202020204" pitchFamily="34" charset="0"/>
              <a:buChar char="•"/>
            </a:pPr>
            <a:r>
              <a:rPr lang="en-US" b="1" u="sng" dirty="0"/>
              <a:t>Hypertension</a:t>
            </a:r>
            <a:r>
              <a:rPr lang="en-US" dirty="0"/>
              <a:t> - elevated pressure in the arteries which can increase the risk of heart disease, stroke and other medical problems.</a:t>
            </a:r>
          </a:p>
        </p:txBody>
      </p:sp>
      <p:sp>
        <p:nvSpPr>
          <p:cNvPr id="17" name="Text Placeholder 4">
            <a:extLst>
              <a:ext uri="{FF2B5EF4-FFF2-40B4-BE49-F238E27FC236}">
                <a16:creationId xmlns:a16="http://schemas.microsoft.com/office/drawing/2014/main" id="{488C6D76-F1CC-E1C3-C9CE-4FF567176265}"/>
              </a:ext>
            </a:extLst>
          </p:cNvPr>
          <p:cNvSpPr>
            <a:spLocks noGrp="1"/>
          </p:cNvSpPr>
          <p:nvPr>
            <p:ph type="body" sz="quarter" idx="14"/>
          </p:nvPr>
        </p:nvSpPr>
        <p:spPr>
          <a:xfrm>
            <a:off x="6400570" y="2023984"/>
            <a:ext cx="4664075" cy="469051"/>
          </a:xfrm>
        </p:spPr>
        <p:txBody>
          <a:bodyPr/>
          <a:lstStyle/>
          <a:p>
            <a:r>
              <a:rPr lang="en-US" dirty="0"/>
              <a:t>Side Effects of Hypertension</a:t>
            </a:r>
          </a:p>
        </p:txBody>
      </p:sp>
      <p:pic>
        <p:nvPicPr>
          <p:cNvPr id="10" name="Picture 9" descr="A diagram of a person's body&#10;&#10;Description automatically generated">
            <a:extLst>
              <a:ext uri="{FF2B5EF4-FFF2-40B4-BE49-F238E27FC236}">
                <a16:creationId xmlns:a16="http://schemas.microsoft.com/office/drawing/2014/main" id="{79EC9AB1-D3A8-4AFE-C13E-E5C6ADFFFE6D}"/>
              </a:ext>
            </a:extLst>
          </p:cNvPr>
          <p:cNvPicPr>
            <a:picLocks noChangeAspect="1"/>
          </p:cNvPicPr>
          <p:nvPr/>
        </p:nvPicPr>
        <p:blipFill>
          <a:blip r:embed="rId3"/>
          <a:stretch>
            <a:fillRect/>
          </a:stretch>
        </p:blipFill>
        <p:spPr>
          <a:xfrm>
            <a:off x="7171785" y="2528203"/>
            <a:ext cx="2886340" cy="2828613"/>
          </a:xfrm>
          <a:prstGeom prst="rect">
            <a:avLst/>
          </a:prstGeom>
          <a:noFill/>
        </p:spPr>
      </p:pic>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4"/>
          </p:nvPr>
        </p:nvSpPr>
        <p:spPr>
          <a:xfrm>
            <a:off x="10153276" y="6356350"/>
            <a:ext cx="1657723" cy="365125"/>
          </a:xfrm>
        </p:spPr>
        <p:txBody>
          <a:bodyPr anchor="ctr">
            <a:normAutofit/>
          </a:bodyPr>
          <a:lstStyle/>
          <a:p>
            <a:pPr>
              <a:spcAft>
                <a:spcPts val="600"/>
              </a:spcAft>
            </a:pPr>
            <a:fld id="{294A09A9-5501-47C1-A89A-A340965A2BE2}" type="slidenum">
              <a:rPr lang="en-US" smtClean="0"/>
              <a:pPr>
                <a:spcAft>
                  <a:spcPts val="600"/>
                </a:spcAft>
              </a:pPr>
              <a:t>17</a:t>
            </a:fld>
            <a:endParaRPr lang="en-US"/>
          </a:p>
        </p:txBody>
      </p:sp>
      <p:pic>
        <p:nvPicPr>
          <p:cNvPr id="5" name="Picture 4" descr="A diagram of heart pump&#10;&#10;Description automatically generated">
            <a:extLst>
              <a:ext uri="{FF2B5EF4-FFF2-40B4-BE49-F238E27FC236}">
                <a16:creationId xmlns:a16="http://schemas.microsoft.com/office/drawing/2014/main" id="{97630AA4-1880-2EBF-5335-83603797BBAB}"/>
              </a:ext>
            </a:extLst>
          </p:cNvPr>
          <p:cNvPicPr>
            <a:picLocks noChangeAspect="1"/>
          </p:cNvPicPr>
          <p:nvPr/>
        </p:nvPicPr>
        <p:blipFill rotWithShape="1">
          <a:blip r:embed="rId4"/>
          <a:srcRect l="4570" t="592" r="1648" b="-205"/>
          <a:stretch/>
        </p:blipFill>
        <p:spPr>
          <a:xfrm>
            <a:off x="1665880" y="4782189"/>
            <a:ext cx="3147990" cy="1877290"/>
          </a:xfrm>
          <a:prstGeom prst="rect">
            <a:avLst/>
          </a:prstGeom>
        </p:spPr>
      </p:pic>
    </p:spTree>
    <p:extLst>
      <p:ext uri="{BB962C8B-B14F-4D97-AF65-F5344CB8AC3E}">
        <p14:creationId xmlns:p14="http://schemas.microsoft.com/office/powerpoint/2010/main" val="2070808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yellow and orange rectangular shapes with black text&#10;&#10;Description automatically generated">
            <a:extLst>
              <a:ext uri="{FF2B5EF4-FFF2-40B4-BE49-F238E27FC236}">
                <a16:creationId xmlns:a16="http://schemas.microsoft.com/office/drawing/2014/main" id="{901B5C78-0B72-7275-AE33-DB53F39D47C4}"/>
              </a:ext>
            </a:extLst>
          </p:cNvPr>
          <p:cNvPicPr>
            <a:picLocks noChangeAspect="1"/>
          </p:cNvPicPr>
          <p:nvPr/>
        </p:nvPicPr>
        <p:blipFill>
          <a:blip r:embed="rId3"/>
          <a:stretch>
            <a:fillRect/>
          </a:stretch>
        </p:blipFill>
        <p:spPr>
          <a:xfrm>
            <a:off x="3219100" y="5492201"/>
            <a:ext cx="3780094" cy="1326971"/>
          </a:xfrm>
          <a:prstGeom prst="rect">
            <a:avLst/>
          </a:prstGeom>
        </p:spPr>
      </p:pic>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136526"/>
            <a:ext cx="9779183" cy="1570038"/>
          </a:xfrm>
        </p:spPr>
        <p:txBody>
          <a:bodyPr/>
          <a:lstStyle/>
          <a:p>
            <a:r>
              <a:rPr lang="en-US" dirty="0"/>
              <a:t>Heart Pump Between Ethnic Groups</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2" y="2653167"/>
            <a:ext cx="9779183" cy="3585207"/>
          </a:xfrm>
        </p:spPr>
        <p:txBody>
          <a:bodyPr vert="horz" lIns="91440" tIns="45720" rIns="91440" bIns="45720" rtlCol="0" anchor="t">
            <a:normAutofit/>
          </a:bodyPr>
          <a:lstStyle/>
          <a:p>
            <a:pPr marL="342900" indent="-342900">
              <a:buFont typeface="Arial" panose="020B0604020202020204" pitchFamily="34" charset="0"/>
              <a:buChar char="•"/>
            </a:pPr>
            <a:endParaRPr lang="en-US"/>
          </a:p>
          <a:p>
            <a:pPr marL="342900" indent="-342900">
              <a:buFont typeface="Arial" panose="020B0604020202020204" pitchFamily="34" charset="0"/>
              <a:buChar char="•"/>
            </a:pPr>
            <a:endParaRPr lang="en-US" dirty="0"/>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18</a:t>
            </a:fld>
            <a:endParaRPr lang="en-US" dirty="0"/>
          </a:p>
        </p:txBody>
      </p:sp>
      <p:pic>
        <p:nvPicPr>
          <p:cNvPr id="5" name="Picture 4">
            <a:extLst>
              <a:ext uri="{FF2B5EF4-FFF2-40B4-BE49-F238E27FC236}">
                <a16:creationId xmlns:a16="http://schemas.microsoft.com/office/drawing/2014/main" id="{8E8A6A51-2799-4F3E-293F-A71B4E6C642F}"/>
              </a:ext>
            </a:extLst>
          </p:cNvPr>
          <p:cNvPicPr>
            <a:picLocks noChangeAspect="1"/>
          </p:cNvPicPr>
          <p:nvPr/>
        </p:nvPicPr>
        <p:blipFill>
          <a:blip r:embed="rId4"/>
          <a:stretch>
            <a:fillRect/>
          </a:stretch>
        </p:blipFill>
        <p:spPr>
          <a:xfrm>
            <a:off x="84436" y="1939046"/>
            <a:ext cx="7277829" cy="3592432"/>
          </a:xfrm>
          <a:prstGeom prst="rect">
            <a:avLst/>
          </a:prstGeom>
        </p:spPr>
      </p:pic>
      <p:pic>
        <p:nvPicPr>
          <p:cNvPr id="9" name="Picture 8">
            <a:extLst>
              <a:ext uri="{FF2B5EF4-FFF2-40B4-BE49-F238E27FC236}">
                <a16:creationId xmlns:a16="http://schemas.microsoft.com/office/drawing/2014/main" id="{DBF5365C-801C-3868-3466-0CBE5878381F}"/>
              </a:ext>
            </a:extLst>
          </p:cNvPr>
          <p:cNvPicPr>
            <a:picLocks noChangeAspect="1"/>
          </p:cNvPicPr>
          <p:nvPr/>
        </p:nvPicPr>
        <p:blipFill rotWithShape="1">
          <a:blip r:embed="rId5"/>
          <a:srcRect l="-160" t="5225" r="912" b="2957"/>
          <a:stretch/>
        </p:blipFill>
        <p:spPr>
          <a:xfrm>
            <a:off x="5269653" y="2055952"/>
            <a:ext cx="6837911" cy="3377261"/>
          </a:xfrm>
          <a:prstGeom prst="rect">
            <a:avLst/>
          </a:prstGeom>
        </p:spPr>
      </p:pic>
    </p:spTree>
    <p:extLst>
      <p:ext uri="{BB962C8B-B14F-4D97-AF65-F5344CB8AC3E}">
        <p14:creationId xmlns:p14="http://schemas.microsoft.com/office/powerpoint/2010/main" val="18413857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053192" y="-273609"/>
            <a:ext cx="9779183" cy="1570038"/>
          </a:xfrm>
        </p:spPr>
        <p:txBody>
          <a:bodyPr/>
          <a:lstStyle/>
          <a:p>
            <a:r>
              <a:rPr lang="en-US" dirty="0"/>
              <a:t>Weight of Hypertension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2" y="2653167"/>
            <a:ext cx="9779183" cy="3585207"/>
          </a:xfrm>
        </p:spPr>
        <p:txBody>
          <a:bodyPr vert="horz" lIns="91440" tIns="45720" rIns="91440" bIns="45720" rtlCol="0" anchor="t">
            <a:normAutofit/>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19</a:t>
            </a:fld>
            <a:endParaRPr lang="en-US" dirty="0"/>
          </a:p>
        </p:txBody>
      </p:sp>
      <p:pic>
        <p:nvPicPr>
          <p:cNvPr id="10" name="Picture 9">
            <a:extLst>
              <a:ext uri="{FF2B5EF4-FFF2-40B4-BE49-F238E27FC236}">
                <a16:creationId xmlns:a16="http://schemas.microsoft.com/office/drawing/2014/main" id="{FAA97E8C-4EEA-8BF7-29CB-C129CF91D1D3}"/>
              </a:ext>
            </a:extLst>
          </p:cNvPr>
          <p:cNvPicPr>
            <a:picLocks noChangeAspect="1"/>
          </p:cNvPicPr>
          <p:nvPr/>
        </p:nvPicPr>
        <p:blipFill>
          <a:blip r:embed="rId3"/>
          <a:stretch>
            <a:fillRect/>
          </a:stretch>
        </p:blipFill>
        <p:spPr>
          <a:xfrm>
            <a:off x="1053192" y="1551526"/>
            <a:ext cx="8128368" cy="3940365"/>
          </a:xfrm>
          <a:prstGeom prst="rect">
            <a:avLst/>
          </a:prstGeom>
        </p:spPr>
      </p:pic>
      <p:pic>
        <p:nvPicPr>
          <p:cNvPr id="16" name="Picture 15" descr="A yellow and orange rectangular shapes with black text&#10;&#10;Description automatically generated">
            <a:extLst>
              <a:ext uri="{FF2B5EF4-FFF2-40B4-BE49-F238E27FC236}">
                <a16:creationId xmlns:a16="http://schemas.microsoft.com/office/drawing/2014/main" id="{4FDB2D96-7145-1B97-1D76-9CDA7F67474F}"/>
              </a:ext>
            </a:extLst>
          </p:cNvPr>
          <p:cNvPicPr>
            <a:picLocks noChangeAspect="1"/>
          </p:cNvPicPr>
          <p:nvPr/>
        </p:nvPicPr>
        <p:blipFill>
          <a:blip r:embed="rId4"/>
          <a:stretch>
            <a:fillRect/>
          </a:stretch>
        </p:blipFill>
        <p:spPr>
          <a:xfrm>
            <a:off x="3476878" y="5491891"/>
            <a:ext cx="3663510" cy="1286044"/>
          </a:xfrm>
          <a:prstGeom prst="rect">
            <a:avLst/>
          </a:prstGeom>
        </p:spPr>
      </p:pic>
    </p:spTree>
    <p:extLst>
      <p:ext uri="{BB962C8B-B14F-4D97-AF65-F5344CB8AC3E}">
        <p14:creationId xmlns:p14="http://schemas.microsoft.com/office/powerpoint/2010/main" val="438392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erson sitting on the floor with their head over their head&#10;&#10;Description automatically generated">
            <a:extLst>
              <a:ext uri="{FF2B5EF4-FFF2-40B4-BE49-F238E27FC236}">
                <a16:creationId xmlns:a16="http://schemas.microsoft.com/office/drawing/2014/main" id="{E9EBE020-BFCE-2FFE-950C-44907E100E55}"/>
              </a:ext>
            </a:extLst>
          </p:cNvPr>
          <p:cNvPicPr>
            <a:picLocks noChangeAspect="1"/>
          </p:cNvPicPr>
          <p:nvPr/>
        </p:nvPicPr>
        <p:blipFill>
          <a:blip r:embed="rId3"/>
          <a:stretch>
            <a:fillRect/>
          </a:stretch>
        </p:blipFill>
        <p:spPr>
          <a:xfrm>
            <a:off x="9506220" y="2776215"/>
            <a:ext cx="3507776" cy="4381141"/>
          </a:xfrm>
          <a:prstGeom prst="rect">
            <a:avLst/>
          </a:prstGeom>
        </p:spPr>
      </p:pic>
      <p:pic>
        <p:nvPicPr>
          <p:cNvPr id="21" name="Picture 20" descr="A drawing of a person's head with a child on his head&#10;&#10;Description automatically generated">
            <a:extLst>
              <a:ext uri="{FF2B5EF4-FFF2-40B4-BE49-F238E27FC236}">
                <a16:creationId xmlns:a16="http://schemas.microsoft.com/office/drawing/2014/main" id="{77A107BF-564B-205A-7FD8-F70544FADC3E}"/>
              </a:ext>
            </a:extLst>
          </p:cNvPr>
          <p:cNvPicPr>
            <a:picLocks noChangeAspect="1"/>
          </p:cNvPicPr>
          <p:nvPr/>
        </p:nvPicPr>
        <p:blipFill>
          <a:blip r:embed="rId4"/>
          <a:stretch>
            <a:fillRect/>
          </a:stretch>
        </p:blipFill>
        <p:spPr>
          <a:xfrm>
            <a:off x="6096000" y="3122418"/>
            <a:ext cx="2428088" cy="1988720"/>
          </a:xfrm>
          <a:prstGeom prst="rect">
            <a:avLst/>
          </a:prstGeom>
        </p:spPr>
      </p:pic>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577516"/>
            <a:ext cx="9779183" cy="1129048"/>
          </a:xfrm>
        </p:spPr>
        <p:txBody>
          <a:bodyPr/>
          <a:lstStyle/>
          <a:p>
            <a:r>
              <a:rPr lang="en-US" dirty="0"/>
              <a:t>Obesity: The Weight of Emotions</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idx="1"/>
          </p:nvPr>
        </p:nvSpPr>
        <p:spPr/>
        <p:txBody>
          <a:bodyPr vert="horz" lIns="91440" tIns="45720" rIns="91440" bIns="45720" rtlCol="0" anchor="t">
            <a:normAutofit/>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4"/>
          </p:nvPr>
        </p:nvSpPr>
        <p:spPr/>
        <p:txBody>
          <a:bodyPr/>
          <a:lstStyle/>
          <a:p>
            <a:fld id="{294A09A9-5501-47C1-A89A-A340965A2BE2}" type="slidenum">
              <a:rPr lang="en-US" smtClean="0"/>
              <a:pPr/>
              <a:t>2</a:t>
            </a:fld>
            <a:endParaRPr lang="en-US" dirty="0"/>
          </a:p>
        </p:txBody>
      </p:sp>
      <p:sp>
        <p:nvSpPr>
          <p:cNvPr id="4" name="TextBox 3">
            <a:extLst>
              <a:ext uri="{FF2B5EF4-FFF2-40B4-BE49-F238E27FC236}">
                <a16:creationId xmlns:a16="http://schemas.microsoft.com/office/drawing/2014/main" id="{4277B045-D88B-35F6-FD0C-1CDCD2E59B31}"/>
              </a:ext>
            </a:extLst>
          </p:cNvPr>
          <p:cNvSpPr txBox="1"/>
          <p:nvPr/>
        </p:nvSpPr>
        <p:spPr>
          <a:xfrm>
            <a:off x="980385" y="1824355"/>
            <a:ext cx="9340426" cy="2031325"/>
          </a:xfrm>
          <a:prstGeom prst="rect">
            <a:avLst/>
          </a:prstGeom>
          <a:noFill/>
        </p:spPr>
        <p:txBody>
          <a:bodyPr wrap="square" rtlCol="0">
            <a:spAutoFit/>
          </a:bodyPr>
          <a:lstStyle/>
          <a:p>
            <a:pPr marL="285750" indent="-285750">
              <a:buFont typeface="Arial" panose="020B0604020202020204" pitchFamily="34" charset="0"/>
              <a:buChar char="•"/>
            </a:pPr>
            <a:r>
              <a:rPr lang="en-US" b="1" u="sng" dirty="0"/>
              <a:t>Obesity</a:t>
            </a:r>
            <a:r>
              <a:rPr lang="en-US" dirty="0"/>
              <a:t> has become a public health crisis starting in the latter half of the 20</a:t>
            </a:r>
            <a:r>
              <a:rPr lang="en-US" baseline="30000" dirty="0"/>
              <a:t>th</a:t>
            </a:r>
            <a:r>
              <a:rPr lang="en-US" dirty="0"/>
              <a:t> century affecting both adults and children across various demographics</a:t>
            </a:r>
          </a:p>
          <a:p>
            <a:endParaRPr lang="en-US" dirty="0"/>
          </a:p>
          <a:p>
            <a:pPr marL="285750" indent="-285750">
              <a:buFont typeface="Arial" panose="020B0604020202020204" pitchFamily="34" charset="0"/>
              <a:buChar char="•"/>
            </a:pPr>
            <a:r>
              <a:rPr lang="en-US" b="1" u="sng" dirty="0"/>
              <a:t>Health Complications </a:t>
            </a:r>
            <a:r>
              <a:rPr lang="en-US" dirty="0"/>
              <a:t>- Increased in type 2 diabetes, heart disease, depression, stroke, leading to increase morbidity and mortality.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9" name="Picture 8" descr="A group of people walking&#10;&#10;Description automatically generated">
            <a:extLst>
              <a:ext uri="{FF2B5EF4-FFF2-40B4-BE49-F238E27FC236}">
                <a16:creationId xmlns:a16="http://schemas.microsoft.com/office/drawing/2014/main" id="{E88A15B2-88EF-F46E-D337-3A79F7781520}"/>
              </a:ext>
            </a:extLst>
          </p:cNvPr>
          <p:cNvPicPr>
            <a:picLocks noChangeAspect="1"/>
          </p:cNvPicPr>
          <p:nvPr/>
        </p:nvPicPr>
        <p:blipFill>
          <a:blip r:embed="rId5"/>
          <a:stretch>
            <a:fillRect/>
          </a:stretch>
        </p:blipFill>
        <p:spPr>
          <a:xfrm>
            <a:off x="622041" y="3481212"/>
            <a:ext cx="3586048" cy="1540608"/>
          </a:xfrm>
          <a:prstGeom prst="rect">
            <a:avLst/>
          </a:prstGeom>
        </p:spPr>
      </p:pic>
      <p:pic>
        <p:nvPicPr>
          <p:cNvPr id="11" name="Picture 10" descr="A diagram of a heart&#10;&#10;Description automatically generated">
            <a:extLst>
              <a:ext uri="{FF2B5EF4-FFF2-40B4-BE49-F238E27FC236}">
                <a16:creationId xmlns:a16="http://schemas.microsoft.com/office/drawing/2014/main" id="{5BD37830-37B1-0E40-FE3A-B4BABF761A9B}"/>
              </a:ext>
            </a:extLst>
          </p:cNvPr>
          <p:cNvPicPr>
            <a:picLocks noChangeAspect="1"/>
          </p:cNvPicPr>
          <p:nvPr/>
        </p:nvPicPr>
        <p:blipFill>
          <a:blip r:embed="rId6"/>
          <a:stretch>
            <a:fillRect/>
          </a:stretch>
        </p:blipFill>
        <p:spPr>
          <a:xfrm>
            <a:off x="10114956" y="1744707"/>
            <a:ext cx="1839129" cy="1736505"/>
          </a:xfrm>
          <a:prstGeom prst="rect">
            <a:avLst/>
          </a:prstGeom>
        </p:spPr>
      </p:pic>
      <p:pic>
        <p:nvPicPr>
          <p:cNvPr id="15" name="Picture 14" descr="A poster for stroke awareness&#10;&#10;Description automatically generated with medium confidence">
            <a:extLst>
              <a:ext uri="{FF2B5EF4-FFF2-40B4-BE49-F238E27FC236}">
                <a16:creationId xmlns:a16="http://schemas.microsoft.com/office/drawing/2014/main" id="{358316BC-E02C-B857-0713-2CD0E9E2F645}"/>
              </a:ext>
            </a:extLst>
          </p:cNvPr>
          <p:cNvPicPr>
            <a:picLocks noChangeAspect="1"/>
          </p:cNvPicPr>
          <p:nvPr/>
        </p:nvPicPr>
        <p:blipFill>
          <a:blip r:embed="rId7"/>
          <a:stretch>
            <a:fillRect/>
          </a:stretch>
        </p:blipFill>
        <p:spPr>
          <a:xfrm>
            <a:off x="8198136" y="3948312"/>
            <a:ext cx="1955140" cy="1957051"/>
          </a:xfrm>
          <a:prstGeom prst="rect">
            <a:avLst/>
          </a:prstGeom>
        </p:spPr>
      </p:pic>
      <p:pic>
        <p:nvPicPr>
          <p:cNvPr id="19" name="Picture 18">
            <a:extLst>
              <a:ext uri="{FF2B5EF4-FFF2-40B4-BE49-F238E27FC236}">
                <a16:creationId xmlns:a16="http://schemas.microsoft.com/office/drawing/2014/main" id="{87828601-32D3-183D-31AE-81AE535EEF7E}"/>
              </a:ext>
            </a:extLst>
          </p:cNvPr>
          <p:cNvPicPr>
            <a:picLocks noChangeAspect="1"/>
          </p:cNvPicPr>
          <p:nvPr/>
        </p:nvPicPr>
        <p:blipFill>
          <a:blip r:embed="rId8"/>
          <a:stretch>
            <a:fillRect/>
          </a:stretch>
        </p:blipFill>
        <p:spPr>
          <a:xfrm>
            <a:off x="4028679" y="4547738"/>
            <a:ext cx="2811038" cy="1957051"/>
          </a:xfrm>
          <a:prstGeom prst="rect">
            <a:avLst/>
          </a:prstGeom>
        </p:spPr>
      </p:pic>
    </p:spTree>
    <p:extLst>
      <p:ext uri="{BB962C8B-B14F-4D97-AF65-F5344CB8AC3E}">
        <p14:creationId xmlns:p14="http://schemas.microsoft.com/office/powerpoint/2010/main" val="163979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053192" y="-273609"/>
            <a:ext cx="9779183" cy="1570038"/>
          </a:xfrm>
        </p:spPr>
        <p:txBody>
          <a:bodyPr/>
          <a:lstStyle/>
          <a:p>
            <a:r>
              <a:rPr lang="en-US" dirty="0"/>
              <a:t>Obesity: The Caloric Plate</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2" y="2653167"/>
            <a:ext cx="9779183" cy="3585207"/>
          </a:xfrm>
        </p:spPr>
        <p:txBody>
          <a:bodyPr vert="horz" lIns="91440" tIns="45720" rIns="91440" bIns="45720" rtlCol="0" anchor="t">
            <a:normAutofit/>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20</a:t>
            </a:fld>
            <a:endParaRPr lang="en-US" dirty="0"/>
          </a:p>
        </p:txBody>
      </p:sp>
      <p:pic>
        <p:nvPicPr>
          <p:cNvPr id="9" name="Picture 8" descr="A graph with lines and numbers&#10;&#10;Description automatically generated with medium confidence">
            <a:extLst>
              <a:ext uri="{FF2B5EF4-FFF2-40B4-BE49-F238E27FC236}">
                <a16:creationId xmlns:a16="http://schemas.microsoft.com/office/drawing/2014/main" id="{C95A700A-6036-6441-6B5E-97B705DECB0A}"/>
              </a:ext>
            </a:extLst>
          </p:cNvPr>
          <p:cNvPicPr>
            <a:picLocks noChangeAspect="1"/>
          </p:cNvPicPr>
          <p:nvPr/>
        </p:nvPicPr>
        <p:blipFill>
          <a:blip r:embed="rId3"/>
          <a:stretch>
            <a:fillRect/>
          </a:stretch>
        </p:blipFill>
        <p:spPr>
          <a:xfrm>
            <a:off x="657014" y="1640551"/>
            <a:ext cx="10235800" cy="4055824"/>
          </a:xfrm>
          <a:prstGeom prst="rect">
            <a:avLst/>
          </a:prstGeom>
        </p:spPr>
      </p:pic>
    </p:spTree>
    <p:extLst>
      <p:ext uri="{BB962C8B-B14F-4D97-AF65-F5344CB8AC3E}">
        <p14:creationId xmlns:p14="http://schemas.microsoft.com/office/powerpoint/2010/main" val="1539614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053192" y="-273609"/>
            <a:ext cx="9779183" cy="1570038"/>
          </a:xfrm>
        </p:spPr>
        <p:txBody>
          <a:bodyPr/>
          <a:lstStyle/>
          <a:p>
            <a:r>
              <a:rPr lang="en-US" dirty="0"/>
              <a:t>The Caloric Plate Part 2</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2" y="2653167"/>
            <a:ext cx="9779183" cy="3585207"/>
          </a:xfrm>
        </p:spPr>
        <p:txBody>
          <a:bodyPr vert="horz" lIns="91440" tIns="45720" rIns="91440" bIns="45720" rtlCol="0" anchor="t">
            <a:normAutofit/>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21</a:t>
            </a:fld>
            <a:endParaRPr lang="en-US" dirty="0"/>
          </a:p>
        </p:txBody>
      </p:sp>
      <p:pic>
        <p:nvPicPr>
          <p:cNvPr id="5" name="Picture 4" descr="A graph with lines and numbers&#10;&#10;Description automatically generated with medium confidence">
            <a:extLst>
              <a:ext uri="{FF2B5EF4-FFF2-40B4-BE49-F238E27FC236}">
                <a16:creationId xmlns:a16="http://schemas.microsoft.com/office/drawing/2014/main" id="{047EB49F-43F0-C9BD-E401-5A50D68E8B6D}"/>
              </a:ext>
            </a:extLst>
          </p:cNvPr>
          <p:cNvPicPr>
            <a:picLocks noChangeAspect="1"/>
          </p:cNvPicPr>
          <p:nvPr/>
        </p:nvPicPr>
        <p:blipFill>
          <a:blip r:embed="rId3"/>
          <a:stretch>
            <a:fillRect/>
          </a:stretch>
        </p:blipFill>
        <p:spPr>
          <a:xfrm>
            <a:off x="353181" y="1552090"/>
            <a:ext cx="10870232" cy="4307210"/>
          </a:xfrm>
          <a:prstGeom prst="rect">
            <a:avLst/>
          </a:prstGeom>
        </p:spPr>
      </p:pic>
    </p:spTree>
    <p:extLst>
      <p:ext uri="{BB962C8B-B14F-4D97-AF65-F5344CB8AC3E}">
        <p14:creationId xmlns:p14="http://schemas.microsoft.com/office/powerpoint/2010/main" val="1088605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053192" y="-273609"/>
            <a:ext cx="9779183" cy="1570038"/>
          </a:xfrm>
        </p:spPr>
        <p:txBody>
          <a:bodyPr/>
          <a:lstStyle/>
          <a:p>
            <a:r>
              <a:rPr lang="en-US" dirty="0"/>
              <a:t>The Caloric Plate Part 3</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2" y="2653167"/>
            <a:ext cx="9779183" cy="3585207"/>
          </a:xfrm>
        </p:spPr>
        <p:txBody>
          <a:bodyPr vert="horz" lIns="91440" tIns="45720" rIns="91440" bIns="45720" rtlCol="0" anchor="t">
            <a:normAutofit/>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22</a:t>
            </a:fld>
            <a:endParaRPr lang="en-US" dirty="0"/>
          </a:p>
        </p:txBody>
      </p:sp>
      <p:pic>
        <p:nvPicPr>
          <p:cNvPr id="5" name="Picture 4" descr="A graph with different colored lines&#10;&#10;Description automatically generated">
            <a:extLst>
              <a:ext uri="{FF2B5EF4-FFF2-40B4-BE49-F238E27FC236}">
                <a16:creationId xmlns:a16="http://schemas.microsoft.com/office/drawing/2014/main" id="{E4F64358-8DD5-19BF-BF63-72E625EF5B99}"/>
              </a:ext>
            </a:extLst>
          </p:cNvPr>
          <p:cNvPicPr>
            <a:picLocks noChangeAspect="1"/>
          </p:cNvPicPr>
          <p:nvPr/>
        </p:nvPicPr>
        <p:blipFill>
          <a:blip r:embed="rId3"/>
          <a:stretch>
            <a:fillRect/>
          </a:stretch>
        </p:blipFill>
        <p:spPr>
          <a:xfrm>
            <a:off x="1963299" y="1300197"/>
            <a:ext cx="6713342" cy="5421278"/>
          </a:xfrm>
          <a:prstGeom prst="rect">
            <a:avLst/>
          </a:prstGeom>
        </p:spPr>
      </p:pic>
    </p:spTree>
    <p:extLst>
      <p:ext uri="{BB962C8B-B14F-4D97-AF65-F5344CB8AC3E}">
        <p14:creationId xmlns:p14="http://schemas.microsoft.com/office/powerpoint/2010/main" val="32227696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136526"/>
            <a:ext cx="10220944" cy="1532947"/>
          </a:xfrm>
        </p:spPr>
        <p:txBody>
          <a:bodyPr anchor="b">
            <a:normAutofit/>
          </a:bodyPr>
          <a:lstStyle/>
          <a:p>
            <a:r>
              <a:rPr lang="en-US" dirty="0"/>
              <a:t>Why Cholesterol Matters?</a:t>
            </a:r>
          </a:p>
        </p:txBody>
      </p:sp>
      <p:pic>
        <p:nvPicPr>
          <p:cNvPr id="11" name="Content Placeholder 10" descr="A chart of cholesterol levels&#10;&#10;Description automatically generated">
            <a:extLst>
              <a:ext uri="{FF2B5EF4-FFF2-40B4-BE49-F238E27FC236}">
                <a16:creationId xmlns:a16="http://schemas.microsoft.com/office/drawing/2014/main" id="{D10DA491-439C-4491-481F-E7EDE5FCE7E1}"/>
              </a:ext>
            </a:extLst>
          </p:cNvPr>
          <p:cNvPicPr>
            <a:picLocks noGrp="1" noChangeAspect="1"/>
          </p:cNvPicPr>
          <p:nvPr>
            <p:ph idx="1"/>
          </p:nvPr>
        </p:nvPicPr>
        <p:blipFill>
          <a:blip r:embed="rId3"/>
          <a:stretch>
            <a:fillRect/>
          </a:stretch>
        </p:blipFill>
        <p:spPr>
          <a:xfrm>
            <a:off x="627812" y="1669472"/>
            <a:ext cx="4335213" cy="4876441"/>
          </a:xfrm>
        </p:spPr>
      </p:pic>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4"/>
          </p:nvPr>
        </p:nvSpPr>
        <p:spPr>
          <a:xfrm>
            <a:off x="10153276" y="6356350"/>
            <a:ext cx="1657723" cy="365125"/>
          </a:xfrm>
        </p:spPr>
        <p:txBody>
          <a:bodyPr anchor="ctr">
            <a:normAutofit/>
          </a:bodyPr>
          <a:lstStyle/>
          <a:p>
            <a:pPr>
              <a:spcAft>
                <a:spcPts val="600"/>
              </a:spcAft>
            </a:pPr>
            <a:fld id="{294A09A9-5501-47C1-A89A-A340965A2BE2}" type="slidenum">
              <a:rPr lang="en-US" smtClean="0"/>
              <a:pPr>
                <a:spcAft>
                  <a:spcPts val="600"/>
                </a:spcAft>
              </a:pPr>
              <a:t>23</a:t>
            </a:fld>
            <a:endParaRPr lang="en-US"/>
          </a:p>
        </p:txBody>
      </p:sp>
      <p:pic>
        <p:nvPicPr>
          <p:cNvPr id="5" name="Picture 4" descr="A diagram of a heart&#10;&#10;Description automatically generated">
            <a:extLst>
              <a:ext uri="{FF2B5EF4-FFF2-40B4-BE49-F238E27FC236}">
                <a16:creationId xmlns:a16="http://schemas.microsoft.com/office/drawing/2014/main" id="{2CF5FB1E-5C3A-5105-2E4D-524E742BB6F8}"/>
              </a:ext>
            </a:extLst>
          </p:cNvPr>
          <p:cNvPicPr>
            <a:picLocks noChangeAspect="1"/>
          </p:cNvPicPr>
          <p:nvPr/>
        </p:nvPicPr>
        <p:blipFill>
          <a:blip r:embed="rId4"/>
          <a:stretch>
            <a:fillRect/>
          </a:stretch>
        </p:blipFill>
        <p:spPr>
          <a:xfrm>
            <a:off x="5618746" y="1718564"/>
            <a:ext cx="3573379" cy="4844860"/>
          </a:xfrm>
          <a:prstGeom prst="rect">
            <a:avLst/>
          </a:prstGeom>
        </p:spPr>
      </p:pic>
    </p:spTree>
    <p:extLst>
      <p:ext uri="{BB962C8B-B14F-4D97-AF65-F5344CB8AC3E}">
        <p14:creationId xmlns:p14="http://schemas.microsoft.com/office/powerpoint/2010/main" val="24920033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167492" y="136526"/>
            <a:ext cx="9779183" cy="1570038"/>
          </a:xfrm>
        </p:spPr>
        <p:txBody>
          <a:bodyPr/>
          <a:lstStyle/>
          <a:p>
            <a:r>
              <a:rPr lang="en-US" dirty="0"/>
              <a:t>Cholesterol Trends</a:t>
            </a:r>
          </a:p>
        </p:txBody>
      </p:sp>
      <p:sp>
        <p:nvSpPr>
          <p:cNvPr id="3" name="Text Placeholder 2">
            <a:extLst>
              <a:ext uri="{FF2B5EF4-FFF2-40B4-BE49-F238E27FC236}">
                <a16:creationId xmlns:a16="http://schemas.microsoft.com/office/drawing/2014/main" id="{EFB90AB4-D228-4548-B072-726498212362}"/>
              </a:ext>
            </a:extLst>
          </p:cNvPr>
          <p:cNvSpPr>
            <a:spLocks noGrp="1"/>
          </p:cNvSpPr>
          <p:nvPr>
            <p:ph type="body" sz="quarter" idx="13"/>
          </p:nvPr>
        </p:nvSpPr>
        <p:spPr>
          <a:xfrm>
            <a:off x="1166813" y="2023984"/>
            <a:ext cx="4664075" cy="469051"/>
          </a:xfrm>
        </p:spPr>
        <p:txBody>
          <a:bodyPr/>
          <a:lstStyle/>
          <a:p>
            <a:endParaRPr lang="en-US" dirty="0"/>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24</a:t>
            </a:fld>
            <a:endParaRPr lang="en-US" dirty="0"/>
          </a:p>
        </p:txBody>
      </p:sp>
      <p:sp>
        <p:nvSpPr>
          <p:cNvPr id="5" name="Content Placeholder 4">
            <a:extLst>
              <a:ext uri="{FF2B5EF4-FFF2-40B4-BE49-F238E27FC236}">
                <a16:creationId xmlns:a16="http://schemas.microsoft.com/office/drawing/2014/main" id="{D38ADB88-7AEF-F33A-5497-14CE85144C28}"/>
              </a:ext>
            </a:extLst>
          </p:cNvPr>
          <p:cNvSpPr>
            <a:spLocks noGrp="1" noRot="1" noMove="1" noResize="1" noEditPoints="1" noAdjustHandles="1" noChangeArrowheads="1" noChangeShapeType="1"/>
          </p:cNvSpPr>
          <p:nvPr>
            <p:ph idx="1"/>
          </p:nvPr>
        </p:nvSpPr>
        <p:spPr>
          <a:xfrm>
            <a:off x="1167492" y="2528203"/>
            <a:ext cx="10297013" cy="2828613"/>
          </a:xfrm>
        </p:spPr>
        <p:txBody>
          <a:bodyPr/>
          <a:lstStyle/>
          <a:p>
            <a:endParaRPr lang="en-US" sz="1400" dirty="0"/>
          </a:p>
          <a:p>
            <a:endParaRPr lang="en-US" dirty="0"/>
          </a:p>
          <a:p>
            <a:endParaRPr lang="en-US" dirty="0"/>
          </a:p>
        </p:txBody>
      </p:sp>
      <p:pic>
        <p:nvPicPr>
          <p:cNvPr id="6" name="Picture 5" descr="A graph with lines and numbers&#10;&#10;Description automatically generated">
            <a:extLst>
              <a:ext uri="{FF2B5EF4-FFF2-40B4-BE49-F238E27FC236}">
                <a16:creationId xmlns:a16="http://schemas.microsoft.com/office/drawing/2014/main" id="{D886E0C5-66BD-F64E-D56D-9314926BFEF3}"/>
              </a:ext>
            </a:extLst>
          </p:cNvPr>
          <p:cNvPicPr>
            <a:picLocks noChangeAspect="1"/>
          </p:cNvPicPr>
          <p:nvPr/>
        </p:nvPicPr>
        <p:blipFill>
          <a:blip r:embed="rId2"/>
          <a:stretch>
            <a:fillRect/>
          </a:stretch>
        </p:blipFill>
        <p:spPr>
          <a:xfrm>
            <a:off x="405373" y="1945244"/>
            <a:ext cx="9276367" cy="4083700"/>
          </a:xfrm>
          <a:prstGeom prst="rect">
            <a:avLst/>
          </a:prstGeom>
        </p:spPr>
      </p:pic>
      <p:pic>
        <p:nvPicPr>
          <p:cNvPr id="7" name="Picture 6" descr="A screenshot of a pink box&#10;&#10;Description automatically generated">
            <a:extLst>
              <a:ext uri="{FF2B5EF4-FFF2-40B4-BE49-F238E27FC236}">
                <a16:creationId xmlns:a16="http://schemas.microsoft.com/office/drawing/2014/main" id="{DE6A5111-C710-0BEF-A18A-20088280E1D0}"/>
              </a:ext>
            </a:extLst>
          </p:cNvPr>
          <p:cNvPicPr>
            <a:picLocks noChangeAspect="1"/>
          </p:cNvPicPr>
          <p:nvPr/>
        </p:nvPicPr>
        <p:blipFill rotWithShape="1">
          <a:blip r:embed="rId3"/>
          <a:srcRect l="28489" t="21358" b="14993"/>
          <a:stretch/>
        </p:blipFill>
        <p:spPr>
          <a:xfrm>
            <a:off x="9681740" y="3288605"/>
            <a:ext cx="2349254" cy="888638"/>
          </a:xfrm>
          <a:prstGeom prst="rect">
            <a:avLst/>
          </a:prstGeom>
        </p:spPr>
      </p:pic>
    </p:spTree>
    <p:extLst>
      <p:ext uri="{BB962C8B-B14F-4D97-AF65-F5344CB8AC3E}">
        <p14:creationId xmlns:p14="http://schemas.microsoft.com/office/powerpoint/2010/main" val="30934379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167492" y="136526"/>
            <a:ext cx="9779183" cy="1570038"/>
          </a:xfrm>
        </p:spPr>
        <p:txBody>
          <a:bodyPr/>
          <a:lstStyle/>
          <a:p>
            <a:r>
              <a:rPr lang="en-US" dirty="0"/>
              <a:t>HDL “Good” Cholesterol</a:t>
            </a:r>
          </a:p>
        </p:txBody>
      </p:sp>
      <p:sp>
        <p:nvSpPr>
          <p:cNvPr id="3" name="Text Placeholder 2">
            <a:extLst>
              <a:ext uri="{FF2B5EF4-FFF2-40B4-BE49-F238E27FC236}">
                <a16:creationId xmlns:a16="http://schemas.microsoft.com/office/drawing/2014/main" id="{EFB90AB4-D228-4548-B072-726498212362}"/>
              </a:ext>
            </a:extLst>
          </p:cNvPr>
          <p:cNvSpPr>
            <a:spLocks noGrp="1"/>
          </p:cNvSpPr>
          <p:nvPr>
            <p:ph type="body" sz="quarter" idx="13"/>
          </p:nvPr>
        </p:nvSpPr>
        <p:spPr>
          <a:xfrm>
            <a:off x="1166813" y="2023984"/>
            <a:ext cx="4664075" cy="469051"/>
          </a:xfrm>
        </p:spPr>
        <p:txBody>
          <a:bodyPr/>
          <a:lstStyle/>
          <a:p>
            <a:endParaRPr lang="en-US" dirty="0"/>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25</a:t>
            </a:fld>
            <a:endParaRPr lang="en-US" dirty="0"/>
          </a:p>
        </p:txBody>
      </p:sp>
      <p:sp>
        <p:nvSpPr>
          <p:cNvPr id="5" name="Content Placeholder 4">
            <a:extLst>
              <a:ext uri="{FF2B5EF4-FFF2-40B4-BE49-F238E27FC236}">
                <a16:creationId xmlns:a16="http://schemas.microsoft.com/office/drawing/2014/main" id="{D38ADB88-7AEF-F33A-5497-14CE85144C28}"/>
              </a:ext>
            </a:extLst>
          </p:cNvPr>
          <p:cNvSpPr>
            <a:spLocks noGrp="1" noRot="1" noMove="1" noResize="1" noEditPoints="1" noAdjustHandles="1" noChangeArrowheads="1" noChangeShapeType="1"/>
          </p:cNvSpPr>
          <p:nvPr>
            <p:ph idx="1"/>
          </p:nvPr>
        </p:nvSpPr>
        <p:spPr>
          <a:xfrm>
            <a:off x="1167492" y="2528203"/>
            <a:ext cx="10297013" cy="2828613"/>
          </a:xfrm>
        </p:spPr>
        <p:txBody>
          <a:bodyPr/>
          <a:lstStyle/>
          <a:p>
            <a:endParaRPr lang="en-US" sz="1400" dirty="0"/>
          </a:p>
          <a:p>
            <a:endParaRPr lang="en-US" dirty="0"/>
          </a:p>
          <a:p>
            <a:endParaRPr lang="en-US" dirty="0"/>
          </a:p>
        </p:txBody>
      </p:sp>
      <p:pic>
        <p:nvPicPr>
          <p:cNvPr id="7" name="Picture 6" descr="A graph of different colored lines&#10;&#10;Description automatically generated">
            <a:extLst>
              <a:ext uri="{FF2B5EF4-FFF2-40B4-BE49-F238E27FC236}">
                <a16:creationId xmlns:a16="http://schemas.microsoft.com/office/drawing/2014/main" id="{F1979BBA-672A-96F6-A231-E14E365EE0C4}"/>
              </a:ext>
            </a:extLst>
          </p:cNvPr>
          <p:cNvPicPr>
            <a:picLocks noChangeAspect="1"/>
          </p:cNvPicPr>
          <p:nvPr/>
        </p:nvPicPr>
        <p:blipFill>
          <a:blip r:embed="rId2"/>
          <a:stretch>
            <a:fillRect/>
          </a:stretch>
        </p:blipFill>
        <p:spPr>
          <a:xfrm>
            <a:off x="540515" y="1872097"/>
            <a:ext cx="8604063" cy="3815472"/>
          </a:xfrm>
          <a:prstGeom prst="rect">
            <a:avLst/>
          </a:prstGeom>
        </p:spPr>
      </p:pic>
      <p:pic>
        <p:nvPicPr>
          <p:cNvPr id="10" name="Picture 9" descr="A screenshot of a pink box&#10;&#10;Description automatically generated">
            <a:extLst>
              <a:ext uri="{FF2B5EF4-FFF2-40B4-BE49-F238E27FC236}">
                <a16:creationId xmlns:a16="http://schemas.microsoft.com/office/drawing/2014/main" id="{00CB0AF9-EDC4-AFBE-A187-6DFE55781FC1}"/>
              </a:ext>
            </a:extLst>
          </p:cNvPr>
          <p:cNvPicPr>
            <a:picLocks noChangeAspect="1"/>
          </p:cNvPicPr>
          <p:nvPr/>
        </p:nvPicPr>
        <p:blipFill rotWithShape="1">
          <a:blip r:embed="rId3"/>
          <a:srcRect l="28489" t="21358" b="14993"/>
          <a:stretch/>
        </p:blipFill>
        <p:spPr>
          <a:xfrm>
            <a:off x="9144578" y="3193778"/>
            <a:ext cx="2998916" cy="1134382"/>
          </a:xfrm>
          <a:prstGeom prst="rect">
            <a:avLst/>
          </a:prstGeom>
        </p:spPr>
      </p:pic>
    </p:spTree>
    <p:extLst>
      <p:ext uri="{BB962C8B-B14F-4D97-AF65-F5344CB8AC3E}">
        <p14:creationId xmlns:p14="http://schemas.microsoft.com/office/powerpoint/2010/main" val="10579517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167492" y="136526"/>
            <a:ext cx="9779183" cy="1570038"/>
          </a:xfrm>
        </p:spPr>
        <p:txBody>
          <a:bodyPr/>
          <a:lstStyle/>
          <a:p>
            <a:r>
              <a:rPr lang="en-US" dirty="0"/>
              <a:t>LDL “Bad” Cholesterol</a:t>
            </a:r>
          </a:p>
        </p:txBody>
      </p:sp>
      <p:sp>
        <p:nvSpPr>
          <p:cNvPr id="3" name="Text Placeholder 2">
            <a:extLst>
              <a:ext uri="{FF2B5EF4-FFF2-40B4-BE49-F238E27FC236}">
                <a16:creationId xmlns:a16="http://schemas.microsoft.com/office/drawing/2014/main" id="{EFB90AB4-D228-4548-B072-726498212362}"/>
              </a:ext>
            </a:extLst>
          </p:cNvPr>
          <p:cNvSpPr>
            <a:spLocks noGrp="1"/>
          </p:cNvSpPr>
          <p:nvPr>
            <p:ph type="body" sz="quarter" idx="13"/>
          </p:nvPr>
        </p:nvSpPr>
        <p:spPr>
          <a:xfrm>
            <a:off x="1166813" y="2023984"/>
            <a:ext cx="4664075" cy="469051"/>
          </a:xfrm>
        </p:spPr>
        <p:txBody>
          <a:bodyPr/>
          <a:lstStyle/>
          <a:p>
            <a:endParaRPr lang="en-US" dirty="0"/>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26</a:t>
            </a:fld>
            <a:endParaRPr lang="en-US" dirty="0"/>
          </a:p>
        </p:txBody>
      </p:sp>
      <p:sp>
        <p:nvSpPr>
          <p:cNvPr id="5" name="Content Placeholder 4">
            <a:extLst>
              <a:ext uri="{FF2B5EF4-FFF2-40B4-BE49-F238E27FC236}">
                <a16:creationId xmlns:a16="http://schemas.microsoft.com/office/drawing/2014/main" id="{D38ADB88-7AEF-F33A-5497-14CE85144C28}"/>
              </a:ext>
            </a:extLst>
          </p:cNvPr>
          <p:cNvSpPr>
            <a:spLocks noGrp="1" noRot="1" noMove="1" noResize="1" noEditPoints="1" noAdjustHandles="1" noChangeArrowheads="1" noChangeShapeType="1"/>
          </p:cNvSpPr>
          <p:nvPr>
            <p:ph idx="1"/>
          </p:nvPr>
        </p:nvSpPr>
        <p:spPr>
          <a:xfrm>
            <a:off x="1167492" y="2528203"/>
            <a:ext cx="10297013" cy="2828613"/>
          </a:xfrm>
        </p:spPr>
        <p:txBody>
          <a:bodyPr/>
          <a:lstStyle/>
          <a:p>
            <a:endParaRPr lang="en-US" sz="1400" dirty="0"/>
          </a:p>
          <a:p>
            <a:endParaRPr lang="en-US" dirty="0"/>
          </a:p>
          <a:p>
            <a:endParaRPr lang="en-US" dirty="0"/>
          </a:p>
        </p:txBody>
      </p:sp>
      <p:pic>
        <p:nvPicPr>
          <p:cNvPr id="10" name="Picture 9" descr="A screenshot of a pink box&#10;&#10;Description automatically generated">
            <a:extLst>
              <a:ext uri="{FF2B5EF4-FFF2-40B4-BE49-F238E27FC236}">
                <a16:creationId xmlns:a16="http://schemas.microsoft.com/office/drawing/2014/main" id="{00CB0AF9-EDC4-AFBE-A187-6DFE55781FC1}"/>
              </a:ext>
            </a:extLst>
          </p:cNvPr>
          <p:cNvPicPr>
            <a:picLocks noChangeAspect="1"/>
          </p:cNvPicPr>
          <p:nvPr/>
        </p:nvPicPr>
        <p:blipFill rotWithShape="1">
          <a:blip r:embed="rId2"/>
          <a:srcRect l="28489" t="21358" b="14993"/>
          <a:stretch/>
        </p:blipFill>
        <p:spPr>
          <a:xfrm>
            <a:off x="9389057" y="3416516"/>
            <a:ext cx="2598920" cy="983078"/>
          </a:xfrm>
          <a:prstGeom prst="rect">
            <a:avLst/>
          </a:prstGeom>
        </p:spPr>
      </p:pic>
      <p:pic>
        <p:nvPicPr>
          <p:cNvPr id="6" name="Picture 5" descr="A graph of different colored lines&#10;&#10;Description automatically generated">
            <a:extLst>
              <a:ext uri="{FF2B5EF4-FFF2-40B4-BE49-F238E27FC236}">
                <a16:creationId xmlns:a16="http://schemas.microsoft.com/office/drawing/2014/main" id="{D5B26278-ADAC-E323-DD1B-F8AB61F41EAD}"/>
              </a:ext>
            </a:extLst>
          </p:cNvPr>
          <p:cNvPicPr>
            <a:picLocks noChangeAspect="1"/>
          </p:cNvPicPr>
          <p:nvPr/>
        </p:nvPicPr>
        <p:blipFill>
          <a:blip r:embed="rId3"/>
          <a:stretch>
            <a:fillRect/>
          </a:stretch>
        </p:blipFill>
        <p:spPr>
          <a:xfrm>
            <a:off x="204023" y="1706564"/>
            <a:ext cx="9185034" cy="4043493"/>
          </a:xfrm>
          <a:prstGeom prst="rect">
            <a:avLst/>
          </a:prstGeom>
        </p:spPr>
      </p:pic>
    </p:spTree>
    <p:extLst>
      <p:ext uri="{BB962C8B-B14F-4D97-AF65-F5344CB8AC3E}">
        <p14:creationId xmlns:p14="http://schemas.microsoft.com/office/powerpoint/2010/main" val="24194844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167492" y="136526"/>
            <a:ext cx="9779183" cy="1570038"/>
          </a:xfrm>
        </p:spPr>
        <p:txBody>
          <a:bodyPr/>
          <a:lstStyle/>
          <a:p>
            <a:r>
              <a:rPr lang="en-US" dirty="0"/>
              <a:t>Total Cholesterol</a:t>
            </a:r>
          </a:p>
        </p:txBody>
      </p:sp>
      <p:sp>
        <p:nvSpPr>
          <p:cNvPr id="3" name="Text Placeholder 2">
            <a:extLst>
              <a:ext uri="{FF2B5EF4-FFF2-40B4-BE49-F238E27FC236}">
                <a16:creationId xmlns:a16="http://schemas.microsoft.com/office/drawing/2014/main" id="{EFB90AB4-D228-4548-B072-726498212362}"/>
              </a:ext>
            </a:extLst>
          </p:cNvPr>
          <p:cNvSpPr>
            <a:spLocks noGrp="1"/>
          </p:cNvSpPr>
          <p:nvPr>
            <p:ph type="body" sz="quarter" idx="13"/>
          </p:nvPr>
        </p:nvSpPr>
        <p:spPr>
          <a:xfrm>
            <a:off x="1166813" y="2023984"/>
            <a:ext cx="4664075" cy="469051"/>
          </a:xfrm>
        </p:spPr>
        <p:txBody>
          <a:bodyPr/>
          <a:lstStyle/>
          <a:p>
            <a:endParaRPr lang="en-US" dirty="0"/>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27</a:t>
            </a:fld>
            <a:endParaRPr lang="en-US" dirty="0"/>
          </a:p>
        </p:txBody>
      </p:sp>
      <p:sp>
        <p:nvSpPr>
          <p:cNvPr id="5" name="Content Placeholder 4">
            <a:extLst>
              <a:ext uri="{FF2B5EF4-FFF2-40B4-BE49-F238E27FC236}">
                <a16:creationId xmlns:a16="http://schemas.microsoft.com/office/drawing/2014/main" id="{D38ADB88-7AEF-F33A-5497-14CE85144C28}"/>
              </a:ext>
            </a:extLst>
          </p:cNvPr>
          <p:cNvSpPr>
            <a:spLocks noGrp="1" noRot="1" noMove="1" noResize="1" noEditPoints="1" noAdjustHandles="1" noChangeArrowheads="1" noChangeShapeType="1"/>
          </p:cNvSpPr>
          <p:nvPr>
            <p:ph idx="1"/>
          </p:nvPr>
        </p:nvSpPr>
        <p:spPr>
          <a:xfrm>
            <a:off x="1167492" y="2528203"/>
            <a:ext cx="10297013" cy="2828613"/>
          </a:xfrm>
        </p:spPr>
        <p:txBody>
          <a:bodyPr/>
          <a:lstStyle/>
          <a:p>
            <a:endParaRPr lang="en-US" sz="1400" dirty="0"/>
          </a:p>
          <a:p>
            <a:endParaRPr lang="en-US" dirty="0"/>
          </a:p>
          <a:p>
            <a:endParaRPr lang="en-US" dirty="0"/>
          </a:p>
        </p:txBody>
      </p:sp>
      <p:pic>
        <p:nvPicPr>
          <p:cNvPr id="10" name="Picture 9" descr="A screenshot of a pink box&#10;&#10;Description automatically generated">
            <a:extLst>
              <a:ext uri="{FF2B5EF4-FFF2-40B4-BE49-F238E27FC236}">
                <a16:creationId xmlns:a16="http://schemas.microsoft.com/office/drawing/2014/main" id="{00CB0AF9-EDC4-AFBE-A187-6DFE55781FC1}"/>
              </a:ext>
            </a:extLst>
          </p:cNvPr>
          <p:cNvPicPr>
            <a:picLocks noChangeAspect="1"/>
          </p:cNvPicPr>
          <p:nvPr/>
        </p:nvPicPr>
        <p:blipFill rotWithShape="1">
          <a:blip r:embed="rId2"/>
          <a:srcRect l="28489" t="21358" b="14993"/>
          <a:stretch/>
        </p:blipFill>
        <p:spPr>
          <a:xfrm>
            <a:off x="9389057" y="3332480"/>
            <a:ext cx="2681023" cy="1014134"/>
          </a:xfrm>
          <a:prstGeom prst="rect">
            <a:avLst/>
          </a:prstGeom>
        </p:spPr>
      </p:pic>
      <p:pic>
        <p:nvPicPr>
          <p:cNvPr id="7" name="Picture 6" descr="A graph of different colored lines&#10;&#10;Description automatically generated">
            <a:extLst>
              <a:ext uri="{FF2B5EF4-FFF2-40B4-BE49-F238E27FC236}">
                <a16:creationId xmlns:a16="http://schemas.microsoft.com/office/drawing/2014/main" id="{A09D9A22-044A-4908-7A84-06E0D0EF35F7}"/>
              </a:ext>
            </a:extLst>
          </p:cNvPr>
          <p:cNvPicPr>
            <a:picLocks noChangeAspect="1"/>
          </p:cNvPicPr>
          <p:nvPr/>
        </p:nvPicPr>
        <p:blipFill>
          <a:blip r:embed="rId3"/>
          <a:stretch>
            <a:fillRect/>
          </a:stretch>
        </p:blipFill>
        <p:spPr>
          <a:xfrm>
            <a:off x="297756" y="1999540"/>
            <a:ext cx="9166879" cy="4035500"/>
          </a:xfrm>
          <a:prstGeom prst="rect">
            <a:avLst/>
          </a:prstGeom>
        </p:spPr>
      </p:pic>
    </p:spTree>
    <p:extLst>
      <p:ext uri="{BB962C8B-B14F-4D97-AF65-F5344CB8AC3E}">
        <p14:creationId xmlns:p14="http://schemas.microsoft.com/office/powerpoint/2010/main" val="3837891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6F539-27DB-1F5C-7C32-48ACEF41CAF9}"/>
              </a:ext>
            </a:extLst>
          </p:cNvPr>
          <p:cNvSpPr>
            <a:spLocks noGrp="1"/>
          </p:cNvSpPr>
          <p:nvPr>
            <p:ph type="title"/>
          </p:nvPr>
        </p:nvSpPr>
        <p:spPr>
          <a:xfrm>
            <a:off x="1206408" y="136525"/>
            <a:ext cx="9779183" cy="1570038"/>
          </a:xfrm>
        </p:spPr>
        <p:txBody>
          <a:bodyPr/>
          <a:lstStyle/>
          <a:p>
            <a:r>
              <a:rPr lang="en-US" dirty="0"/>
              <a:t>Hypothesis Testing: </a:t>
            </a:r>
            <a:r>
              <a:rPr lang="en-US" dirty="0" err="1"/>
              <a:t>Anova</a:t>
            </a:r>
            <a:endParaRPr lang="en-US" dirty="0"/>
          </a:p>
        </p:txBody>
      </p:sp>
      <p:sp>
        <p:nvSpPr>
          <p:cNvPr id="5" name="Text Placeholder 4">
            <a:extLst>
              <a:ext uri="{FF2B5EF4-FFF2-40B4-BE49-F238E27FC236}">
                <a16:creationId xmlns:a16="http://schemas.microsoft.com/office/drawing/2014/main" id="{4B4A2F61-89FD-032C-1025-D0ED01E36E79}"/>
              </a:ext>
            </a:extLst>
          </p:cNvPr>
          <p:cNvSpPr>
            <a:spLocks noGrp="1"/>
          </p:cNvSpPr>
          <p:nvPr>
            <p:ph type="body" sz="quarter" idx="14"/>
          </p:nvPr>
        </p:nvSpPr>
        <p:spPr>
          <a:xfrm>
            <a:off x="1276773" y="2098492"/>
            <a:ext cx="4664075" cy="469051"/>
          </a:xfrm>
        </p:spPr>
        <p:txBody>
          <a:bodyPr/>
          <a:lstStyle/>
          <a:p>
            <a:r>
              <a:rPr lang="en-US" dirty="0"/>
              <a:t>Hypothesis Test:</a:t>
            </a:r>
          </a:p>
        </p:txBody>
      </p:sp>
      <p:sp>
        <p:nvSpPr>
          <p:cNvPr id="6" name="Content Placeholder 5">
            <a:extLst>
              <a:ext uri="{FF2B5EF4-FFF2-40B4-BE49-F238E27FC236}">
                <a16:creationId xmlns:a16="http://schemas.microsoft.com/office/drawing/2014/main" id="{2B6609CB-9281-F024-9645-8DBCB7047330}"/>
              </a:ext>
            </a:extLst>
          </p:cNvPr>
          <p:cNvSpPr>
            <a:spLocks noGrp="1"/>
          </p:cNvSpPr>
          <p:nvPr>
            <p:ph idx="10"/>
          </p:nvPr>
        </p:nvSpPr>
        <p:spPr>
          <a:xfrm>
            <a:off x="6506756" y="2617150"/>
            <a:ext cx="4663440" cy="2828613"/>
          </a:xfrm>
        </p:spPr>
        <p:txBody>
          <a:bodyPr/>
          <a:lstStyle/>
          <a:p>
            <a:r>
              <a:rPr lang="en-US" dirty="0"/>
              <a:t>BMI vs Ethnic Groups</a:t>
            </a:r>
          </a:p>
          <a:p>
            <a:r>
              <a:rPr lang="en-US" b="1" dirty="0"/>
              <a:t>F-Statistic</a:t>
            </a:r>
            <a:r>
              <a:rPr lang="en-US" dirty="0"/>
              <a:t> = 123.124</a:t>
            </a:r>
          </a:p>
          <a:p>
            <a:r>
              <a:rPr lang="en-US" b="1" dirty="0"/>
              <a:t>P-Value</a:t>
            </a:r>
            <a:r>
              <a:rPr lang="en-US" dirty="0"/>
              <a:t> = 1.99e- 104</a:t>
            </a:r>
          </a:p>
          <a:p>
            <a:r>
              <a:rPr lang="en-US" dirty="0"/>
              <a:t>P-value is extremely small there for reject the null hypothesis. There is a difference in mean BMI among different ethnic groups are strongly statistically significant.</a:t>
            </a:r>
          </a:p>
        </p:txBody>
      </p:sp>
      <p:sp>
        <p:nvSpPr>
          <p:cNvPr id="9" name="Slide Number Placeholder 8">
            <a:extLst>
              <a:ext uri="{FF2B5EF4-FFF2-40B4-BE49-F238E27FC236}">
                <a16:creationId xmlns:a16="http://schemas.microsoft.com/office/drawing/2014/main" id="{1BF62E25-C8A5-2D64-1BBD-3067E7C07E54}"/>
              </a:ext>
            </a:extLst>
          </p:cNvPr>
          <p:cNvSpPr>
            <a:spLocks noGrp="1"/>
          </p:cNvSpPr>
          <p:nvPr>
            <p:ph type="sldNum" sz="quarter" idx="4"/>
          </p:nvPr>
        </p:nvSpPr>
        <p:spPr/>
        <p:txBody>
          <a:bodyPr/>
          <a:lstStyle/>
          <a:p>
            <a:fld id="{294A09A9-5501-47C1-A89A-A340965A2BE2}" type="slidenum">
              <a:rPr lang="en-US" smtClean="0"/>
              <a:pPr/>
              <a:t>28</a:t>
            </a:fld>
            <a:endParaRPr lang="en-US" dirty="0"/>
          </a:p>
        </p:txBody>
      </p:sp>
      <p:sp>
        <p:nvSpPr>
          <p:cNvPr id="11" name="Content Placeholder 10">
            <a:extLst>
              <a:ext uri="{FF2B5EF4-FFF2-40B4-BE49-F238E27FC236}">
                <a16:creationId xmlns:a16="http://schemas.microsoft.com/office/drawing/2014/main" id="{B6A79ADC-C336-EC4E-2B25-F37DE4DC530B}"/>
              </a:ext>
            </a:extLst>
          </p:cNvPr>
          <p:cNvSpPr>
            <a:spLocks noGrp="1"/>
          </p:cNvSpPr>
          <p:nvPr>
            <p:ph idx="1"/>
          </p:nvPr>
        </p:nvSpPr>
        <p:spPr>
          <a:xfrm>
            <a:off x="1276773" y="2617150"/>
            <a:ext cx="4663440" cy="2828613"/>
          </a:xfrm>
        </p:spPr>
        <p:txBody>
          <a:bodyPr/>
          <a:lstStyle/>
          <a:p>
            <a:r>
              <a:rPr lang="en-US" b="1" u="sng" dirty="0"/>
              <a:t>Null Hypothesis (Ho) </a:t>
            </a:r>
            <a:r>
              <a:rPr lang="en-US" dirty="0"/>
              <a:t>: There is no difference in mean BMI among different ethnic groups</a:t>
            </a:r>
          </a:p>
          <a:p>
            <a:r>
              <a:rPr lang="en-US" b="1" u="sng" dirty="0"/>
              <a:t>Alternative (H1) </a:t>
            </a:r>
            <a:r>
              <a:rPr lang="en-US" dirty="0"/>
              <a:t>: There is at least one pair ethnic groups with different mean BMI’s.</a:t>
            </a:r>
          </a:p>
        </p:txBody>
      </p:sp>
      <p:sp>
        <p:nvSpPr>
          <p:cNvPr id="12" name="Text Placeholder 4">
            <a:extLst>
              <a:ext uri="{FF2B5EF4-FFF2-40B4-BE49-F238E27FC236}">
                <a16:creationId xmlns:a16="http://schemas.microsoft.com/office/drawing/2014/main" id="{DA0AFC8C-AD8A-D90B-0DD1-817FEB214709}"/>
              </a:ext>
            </a:extLst>
          </p:cNvPr>
          <p:cNvSpPr txBox="1">
            <a:spLocks/>
          </p:cNvSpPr>
          <p:nvPr/>
        </p:nvSpPr>
        <p:spPr>
          <a:xfrm>
            <a:off x="6506756" y="2098492"/>
            <a:ext cx="4664075" cy="46905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b="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Results:</a:t>
            </a:r>
          </a:p>
        </p:txBody>
      </p:sp>
    </p:spTree>
    <p:extLst>
      <p:ext uri="{BB962C8B-B14F-4D97-AF65-F5344CB8AC3E}">
        <p14:creationId xmlns:p14="http://schemas.microsoft.com/office/powerpoint/2010/main" val="13040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11" grpId="0" build="p"/>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6F539-27DB-1F5C-7C32-48ACEF41CAF9}"/>
              </a:ext>
            </a:extLst>
          </p:cNvPr>
          <p:cNvSpPr>
            <a:spLocks noGrp="1"/>
          </p:cNvSpPr>
          <p:nvPr>
            <p:ph type="title"/>
          </p:nvPr>
        </p:nvSpPr>
        <p:spPr>
          <a:xfrm>
            <a:off x="1206408" y="136525"/>
            <a:ext cx="9779183" cy="1570038"/>
          </a:xfrm>
        </p:spPr>
        <p:txBody>
          <a:bodyPr/>
          <a:lstStyle/>
          <a:p>
            <a:r>
              <a:rPr lang="en-US" dirty="0"/>
              <a:t>Post-Hoc Test: Tukey’s HSD</a:t>
            </a:r>
          </a:p>
        </p:txBody>
      </p:sp>
      <p:sp>
        <p:nvSpPr>
          <p:cNvPr id="5" name="Text Placeholder 4">
            <a:extLst>
              <a:ext uri="{FF2B5EF4-FFF2-40B4-BE49-F238E27FC236}">
                <a16:creationId xmlns:a16="http://schemas.microsoft.com/office/drawing/2014/main" id="{4B4A2F61-89FD-032C-1025-D0ED01E36E79}"/>
              </a:ext>
            </a:extLst>
          </p:cNvPr>
          <p:cNvSpPr>
            <a:spLocks noGrp="1"/>
          </p:cNvSpPr>
          <p:nvPr>
            <p:ph type="body" sz="quarter" idx="14"/>
          </p:nvPr>
        </p:nvSpPr>
        <p:spPr>
          <a:xfrm>
            <a:off x="1276773" y="2098492"/>
            <a:ext cx="4664075" cy="469051"/>
          </a:xfrm>
        </p:spPr>
        <p:txBody>
          <a:bodyPr/>
          <a:lstStyle/>
          <a:p>
            <a:r>
              <a:rPr lang="en-US" dirty="0"/>
              <a:t>Tukey’s Test:</a:t>
            </a:r>
          </a:p>
        </p:txBody>
      </p:sp>
      <p:sp>
        <p:nvSpPr>
          <p:cNvPr id="9" name="Slide Number Placeholder 8">
            <a:extLst>
              <a:ext uri="{FF2B5EF4-FFF2-40B4-BE49-F238E27FC236}">
                <a16:creationId xmlns:a16="http://schemas.microsoft.com/office/drawing/2014/main" id="{1BF62E25-C8A5-2D64-1BBD-3067E7C07E54}"/>
              </a:ext>
            </a:extLst>
          </p:cNvPr>
          <p:cNvSpPr>
            <a:spLocks noGrp="1"/>
          </p:cNvSpPr>
          <p:nvPr>
            <p:ph type="sldNum" sz="quarter" idx="4"/>
          </p:nvPr>
        </p:nvSpPr>
        <p:spPr/>
        <p:txBody>
          <a:bodyPr/>
          <a:lstStyle/>
          <a:p>
            <a:fld id="{294A09A9-5501-47C1-A89A-A340965A2BE2}" type="slidenum">
              <a:rPr lang="en-US" smtClean="0"/>
              <a:pPr/>
              <a:t>29</a:t>
            </a:fld>
            <a:endParaRPr lang="en-US" dirty="0"/>
          </a:p>
        </p:txBody>
      </p:sp>
      <p:sp>
        <p:nvSpPr>
          <p:cNvPr id="11" name="Content Placeholder 10">
            <a:extLst>
              <a:ext uri="{FF2B5EF4-FFF2-40B4-BE49-F238E27FC236}">
                <a16:creationId xmlns:a16="http://schemas.microsoft.com/office/drawing/2014/main" id="{B6A79ADC-C336-EC4E-2B25-F37DE4DC530B}"/>
              </a:ext>
            </a:extLst>
          </p:cNvPr>
          <p:cNvSpPr>
            <a:spLocks noGrp="1"/>
          </p:cNvSpPr>
          <p:nvPr>
            <p:ph idx="1"/>
          </p:nvPr>
        </p:nvSpPr>
        <p:spPr>
          <a:xfrm>
            <a:off x="1276773" y="2617150"/>
            <a:ext cx="4663440" cy="2828613"/>
          </a:xfrm>
        </p:spPr>
        <p:txBody>
          <a:bodyPr/>
          <a:lstStyle/>
          <a:p>
            <a:r>
              <a:rPr lang="en-US" b="1" u="sng" dirty="0"/>
              <a:t>Mean Diff </a:t>
            </a:r>
            <a:r>
              <a:rPr lang="en-US" dirty="0"/>
              <a:t>- is the difference between two groups. </a:t>
            </a:r>
          </a:p>
          <a:p>
            <a:r>
              <a:rPr lang="en-US" b="1" u="sng" dirty="0"/>
              <a:t>Positive</a:t>
            </a:r>
            <a:r>
              <a:rPr lang="en-US" b="1" dirty="0"/>
              <a:t> </a:t>
            </a:r>
            <a:r>
              <a:rPr lang="en-US" dirty="0"/>
              <a:t>mean diff is the first group has higher average BMI than the second group.</a:t>
            </a:r>
          </a:p>
          <a:p>
            <a:r>
              <a:rPr lang="en-US" b="1" u="sng" dirty="0"/>
              <a:t>Negative</a:t>
            </a:r>
            <a:r>
              <a:rPr lang="en-US" b="1" dirty="0"/>
              <a:t> </a:t>
            </a:r>
            <a:r>
              <a:rPr lang="en-US" dirty="0"/>
              <a:t>mean diff means that the first group has a lower average BMI than the second group.</a:t>
            </a:r>
          </a:p>
        </p:txBody>
      </p:sp>
      <p:sp>
        <p:nvSpPr>
          <p:cNvPr id="12" name="Text Placeholder 4">
            <a:extLst>
              <a:ext uri="{FF2B5EF4-FFF2-40B4-BE49-F238E27FC236}">
                <a16:creationId xmlns:a16="http://schemas.microsoft.com/office/drawing/2014/main" id="{DA0AFC8C-AD8A-D90B-0DD1-817FEB214709}"/>
              </a:ext>
            </a:extLst>
          </p:cNvPr>
          <p:cNvSpPr txBox="1">
            <a:spLocks/>
          </p:cNvSpPr>
          <p:nvPr/>
        </p:nvSpPr>
        <p:spPr>
          <a:xfrm>
            <a:off x="6506756" y="2098492"/>
            <a:ext cx="4664075" cy="46905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b="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Results:</a:t>
            </a:r>
          </a:p>
        </p:txBody>
      </p:sp>
      <p:pic>
        <p:nvPicPr>
          <p:cNvPr id="4" name="Picture 3">
            <a:extLst>
              <a:ext uri="{FF2B5EF4-FFF2-40B4-BE49-F238E27FC236}">
                <a16:creationId xmlns:a16="http://schemas.microsoft.com/office/drawing/2014/main" id="{0531CD65-2E1F-0FFB-8198-43892200EA3B}"/>
              </a:ext>
            </a:extLst>
          </p:cNvPr>
          <p:cNvPicPr>
            <a:picLocks noChangeAspect="1"/>
          </p:cNvPicPr>
          <p:nvPr/>
        </p:nvPicPr>
        <p:blipFill>
          <a:blip r:embed="rId2"/>
          <a:stretch>
            <a:fillRect/>
          </a:stretch>
        </p:blipFill>
        <p:spPr>
          <a:xfrm>
            <a:off x="6158343" y="2763412"/>
            <a:ext cx="5774938" cy="2731958"/>
          </a:xfrm>
          <a:prstGeom prst="rect">
            <a:avLst/>
          </a:prstGeom>
        </p:spPr>
      </p:pic>
    </p:spTree>
    <p:extLst>
      <p:ext uri="{BB962C8B-B14F-4D97-AF65-F5344CB8AC3E}">
        <p14:creationId xmlns:p14="http://schemas.microsoft.com/office/powerpoint/2010/main" val="2307205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1"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577516"/>
            <a:ext cx="9779183" cy="1129048"/>
          </a:xfrm>
        </p:spPr>
        <p:txBody>
          <a:bodyPr/>
          <a:lstStyle/>
          <a:p>
            <a:r>
              <a:rPr lang="en-US" dirty="0"/>
              <a:t>Living Large: Lifestyle and Diet</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idx="1"/>
          </p:nvPr>
        </p:nvSpPr>
        <p:spPr/>
        <p:txBody>
          <a:bodyPr vert="horz" lIns="91440" tIns="45720" rIns="91440" bIns="45720" rtlCol="0" anchor="t">
            <a:normAutofit/>
          </a:bodyPr>
          <a:lstStyle/>
          <a:p>
            <a:pPr marL="342900" indent="-342900">
              <a:buFont typeface="Arial" panose="020B0604020202020204" pitchFamily="34" charset="0"/>
              <a:buChar char="•"/>
            </a:pPr>
            <a:endParaRPr lang="en-US"/>
          </a:p>
          <a:p>
            <a:pPr marL="342900" indent="-342900">
              <a:buFont typeface="Arial" panose="020B0604020202020204" pitchFamily="34" charset="0"/>
              <a:buChar char="•"/>
            </a:pPr>
            <a:endParaRPr lang="en-US" dirty="0"/>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4"/>
          </p:nvPr>
        </p:nvSpPr>
        <p:spPr/>
        <p:txBody>
          <a:bodyPr/>
          <a:lstStyle/>
          <a:p>
            <a:fld id="{294A09A9-5501-47C1-A89A-A340965A2BE2}" type="slidenum">
              <a:rPr lang="en-US" smtClean="0"/>
              <a:pPr/>
              <a:t>3</a:t>
            </a:fld>
            <a:endParaRPr lang="en-US" dirty="0"/>
          </a:p>
        </p:txBody>
      </p:sp>
      <p:sp>
        <p:nvSpPr>
          <p:cNvPr id="4" name="TextBox 3">
            <a:extLst>
              <a:ext uri="{FF2B5EF4-FFF2-40B4-BE49-F238E27FC236}">
                <a16:creationId xmlns:a16="http://schemas.microsoft.com/office/drawing/2014/main" id="{4277B045-D88B-35F6-FD0C-1CDCD2E59B31}"/>
              </a:ext>
            </a:extLst>
          </p:cNvPr>
          <p:cNvSpPr txBox="1"/>
          <p:nvPr/>
        </p:nvSpPr>
        <p:spPr>
          <a:xfrm>
            <a:off x="980385" y="1824355"/>
            <a:ext cx="9340426" cy="1200329"/>
          </a:xfrm>
          <a:prstGeom prst="rect">
            <a:avLst/>
          </a:prstGeom>
          <a:noFill/>
        </p:spPr>
        <p:txBody>
          <a:bodyPr wrap="square" rtlCol="0">
            <a:spAutoFit/>
          </a:bodyPr>
          <a:lstStyle/>
          <a:p>
            <a:pPr marL="285750" indent="-285750">
              <a:buFont typeface="Arial" panose="020B0604020202020204" pitchFamily="34" charset="0"/>
              <a:buChar char="•"/>
            </a:pPr>
            <a:r>
              <a:rPr lang="en-US" b="1" u="sng" dirty="0"/>
              <a:t>Lifestyle and Dietary Factors </a:t>
            </a:r>
            <a:r>
              <a:rPr lang="en-US" dirty="0"/>
              <a:t>– Sedentary lifestyles, high intake of calorie dense, processed foods, and decrease physical activities, plus modern form of entertainment have been key contributors.</a:t>
            </a:r>
          </a:p>
          <a:p>
            <a:pPr marL="285750" indent="-285750">
              <a:buFont typeface="Arial" panose="020B0604020202020204" pitchFamily="34" charset="0"/>
              <a:buChar char="•"/>
            </a:pPr>
            <a:endParaRPr lang="en-US" dirty="0"/>
          </a:p>
        </p:txBody>
      </p:sp>
      <p:pic>
        <p:nvPicPr>
          <p:cNvPr id="17" name="Picture 16" descr="A burger with fries and cheese&#10;&#10;Description automatically generated">
            <a:extLst>
              <a:ext uri="{FF2B5EF4-FFF2-40B4-BE49-F238E27FC236}">
                <a16:creationId xmlns:a16="http://schemas.microsoft.com/office/drawing/2014/main" id="{BFEBD37B-08BA-71FC-407C-D31575D9C12C}"/>
              </a:ext>
            </a:extLst>
          </p:cNvPr>
          <p:cNvPicPr>
            <a:picLocks noChangeAspect="1"/>
          </p:cNvPicPr>
          <p:nvPr/>
        </p:nvPicPr>
        <p:blipFill>
          <a:blip r:embed="rId3"/>
          <a:stretch>
            <a:fillRect/>
          </a:stretch>
        </p:blipFill>
        <p:spPr>
          <a:xfrm>
            <a:off x="4370814" y="2876054"/>
            <a:ext cx="2390775" cy="1914525"/>
          </a:xfrm>
          <a:prstGeom prst="rect">
            <a:avLst/>
          </a:prstGeom>
        </p:spPr>
      </p:pic>
      <p:pic>
        <p:nvPicPr>
          <p:cNvPr id="7" name="Picture 6" descr="A person lying on a couch with a computer&#10;&#10;Description automatically generated">
            <a:extLst>
              <a:ext uri="{FF2B5EF4-FFF2-40B4-BE49-F238E27FC236}">
                <a16:creationId xmlns:a16="http://schemas.microsoft.com/office/drawing/2014/main" id="{AE7A6C92-C2DD-D5D5-E9B2-67943B7A8D4A}"/>
              </a:ext>
            </a:extLst>
          </p:cNvPr>
          <p:cNvPicPr>
            <a:picLocks noChangeAspect="1"/>
          </p:cNvPicPr>
          <p:nvPr/>
        </p:nvPicPr>
        <p:blipFill>
          <a:blip r:embed="rId4"/>
          <a:stretch>
            <a:fillRect/>
          </a:stretch>
        </p:blipFill>
        <p:spPr>
          <a:xfrm>
            <a:off x="1167492" y="2876054"/>
            <a:ext cx="2803358" cy="1576889"/>
          </a:xfrm>
          <a:prstGeom prst="rect">
            <a:avLst/>
          </a:prstGeom>
        </p:spPr>
      </p:pic>
      <p:pic>
        <p:nvPicPr>
          <p:cNvPr id="10" name="Picture 9" descr="A group of food items&#10;&#10;Description automatically generated">
            <a:extLst>
              <a:ext uri="{FF2B5EF4-FFF2-40B4-BE49-F238E27FC236}">
                <a16:creationId xmlns:a16="http://schemas.microsoft.com/office/drawing/2014/main" id="{0A2D62B1-63BB-58EB-7E71-5F8EB5BD3545}"/>
              </a:ext>
            </a:extLst>
          </p:cNvPr>
          <p:cNvPicPr>
            <a:picLocks noChangeAspect="1"/>
          </p:cNvPicPr>
          <p:nvPr/>
        </p:nvPicPr>
        <p:blipFill>
          <a:blip r:embed="rId5"/>
          <a:stretch>
            <a:fillRect/>
          </a:stretch>
        </p:blipFill>
        <p:spPr>
          <a:xfrm>
            <a:off x="7229236" y="2876054"/>
            <a:ext cx="3048620" cy="2031814"/>
          </a:xfrm>
          <a:prstGeom prst="rect">
            <a:avLst/>
          </a:prstGeom>
        </p:spPr>
      </p:pic>
      <p:pic>
        <p:nvPicPr>
          <p:cNvPr id="14" name="Picture 13" descr="A fat person playing video games&#10;&#10;Description automatically generated">
            <a:extLst>
              <a:ext uri="{FF2B5EF4-FFF2-40B4-BE49-F238E27FC236}">
                <a16:creationId xmlns:a16="http://schemas.microsoft.com/office/drawing/2014/main" id="{6627574A-8D05-5CDE-1854-CA81882867C5}"/>
              </a:ext>
            </a:extLst>
          </p:cNvPr>
          <p:cNvPicPr>
            <a:picLocks noChangeAspect="1"/>
          </p:cNvPicPr>
          <p:nvPr/>
        </p:nvPicPr>
        <p:blipFill>
          <a:blip r:embed="rId6"/>
          <a:stretch>
            <a:fillRect/>
          </a:stretch>
        </p:blipFill>
        <p:spPr>
          <a:xfrm>
            <a:off x="1167492" y="4589836"/>
            <a:ext cx="2035606" cy="1680300"/>
          </a:xfrm>
          <a:prstGeom prst="rect">
            <a:avLst/>
          </a:prstGeom>
        </p:spPr>
      </p:pic>
      <p:pic>
        <p:nvPicPr>
          <p:cNvPr id="18" name="Picture 17" descr="A cartoon of a person watching a television&#10;&#10;Description automatically generated">
            <a:extLst>
              <a:ext uri="{FF2B5EF4-FFF2-40B4-BE49-F238E27FC236}">
                <a16:creationId xmlns:a16="http://schemas.microsoft.com/office/drawing/2014/main" id="{F1475111-69EB-D37B-2491-B85EE0C1682D}"/>
              </a:ext>
            </a:extLst>
          </p:cNvPr>
          <p:cNvPicPr>
            <a:picLocks noChangeAspect="1"/>
          </p:cNvPicPr>
          <p:nvPr/>
        </p:nvPicPr>
        <p:blipFill>
          <a:blip r:embed="rId7"/>
          <a:stretch>
            <a:fillRect/>
          </a:stretch>
        </p:blipFill>
        <p:spPr>
          <a:xfrm>
            <a:off x="3877520" y="5155745"/>
            <a:ext cx="1388612" cy="1200605"/>
          </a:xfrm>
          <a:prstGeom prst="rect">
            <a:avLst/>
          </a:prstGeom>
        </p:spPr>
      </p:pic>
      <p:pic>
        <p:nvPicPr>
          <p:cNvPr id="20" name="Picture 19" descr="A red text on a black background&#10;&#10;Description automatically generated">
            <a:extLst>
              <a:ext uri="{FF2B5EF4-FFF2-40B4-BE49-F238E27FC236}">
                <a16:creationId xmlns:a16="http://schemas.microsoft.com/office/drawing/2014/main" id="{C8C72E88-2F6A-EAD0-F5C4-2F5ECF2F6F02}"/>
              </a:ext>
            </a:extLst>
          </p:cNvPr>
          <p:cNvPicPr>
            <a:picLocks noChangeAspect="1"/>
          </p:cNvPicPr>
          <p:nvPr/>
        </p:nvPicPr>
        <p:blipFill>
          <a:blip r:embed="rId8"/>
          <a:stretch>
            <a:fillRect/>
          </a:stretch>
        </p:blipFill>
        <p:spPr>
          <a:xfrm>
            <a:off x="5453240" y="4509052"/>
            <a:ext cx="3696173" cy="2212423"/>
          </a:xfrm>
          <a:prstGeom prst="rect">
            <a:avLst/>
          </a:prstGeom>
        </p:spPr>
      </p:pic>
      <p:pic>
        <p:nvPicPr>
          <p:cNvPr id="22" name="Picture 21" descr="A group of men sitting on a couch playing video games&#10;&#10;Description automatically generated">
            <a:extLst>
              <a:ext uri="{FF2B5EF4-FFF2-40B4-BE49-F238E27FC236}">
                <a16:creationId xmlns:a16="http://schemas.microsoft.com/office/drawing/2014/main" id="{D6748C54-CC47-E9BB-B4AD-CA98F4EC933C}"/>
              </a:ext>
            </a:extLst>
          </p:cNvPr>
          <p:cNvPicPr>
            <a:picLocks noChangeAspect="1"/>
          </p:cNvPicPr>
          <p:nvPr/>
        </p:nvPicPr>
        <p:blipFill>
          <a:blip r:embed="rId9"/>
          <a:stretch>
            <a:fillRect/>
          </a:stretch>
        </p:blipFill>
        <p:spPr>
          <a:xfrm>
            <a:off x="9219844" y="5016595"/>
            <a:ext cx="2290838" cy="1527225"/>
          </a:xfrm>
          <a:prstGeom prst="rect">
            <a:avLst/>
          </a:prstGeom>
        </p:spPr>
      </p:pic>
    </p:spTree>
    <p:extLst>
      <p:ext uri="{BB962C8B-B14F-4D97-AF65-F5344CB8AC3E}">
        <p14:creationId xmlns:p14="http://schemas.microsoft.com/office/powerpoint/2010/main" val="230727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167492" y="136526"/>
            <a:ext cx="9779183" cy="1570038"/>
          </a:xfrm>
        </p:spPr>
        <p:txBody>
          <a:bodyPr anchor="b">
            <a:normAutofit/>
          </a:bodyPr>
          <a:lstStyle/>
          <a:p>
            <a:r>
              <a:rPr lang="en-US" dirty="0"/>
              <a:t>Chi -Square</a:t>
            </a:r>
          </a:p>
        </p:txBody>
      </p:sp>
      <p:sp>
        <p:nvSpPr>
          <p:cNvPr id="3" name="Text Placeholder 2">
            <a:extLst>
              <a:ext uri="{FF2B5EF4-FFF2-40B4-BE49-F238E27FC236}">
                <a16:creationId xmlns:a16="http://schemas.microsoft.com/office/drawing/2014/main" id="{EFB90AB4-D228-4548-B072-726498212362}"/>
              </a:ext>
            </a:extLst>
          </p:cNvPr>
          <p:cNvSpPr>
            <a:spLocks noGrp="1"/>
          </p:cNvSpPr>
          <p:nvPr>
            <p:ph type="body" sz="quarter" idx="13"/>
          </p:nvPr>
        </p:nvSpPr>
        <p:spPr>
          <a:xfrm>
            <a:off x="1166813" y="2023984"/>
            <a:ext cx="4664075" cy="469051"/>
          </a:xfrm>
        </p:spPr>
        <p:txBody>
          <a:bodyPr>
            <a:normAutofit/>
          </a:bodyPr>
          <a:lstStyle/>
          <a:p>
            <a:r>
              <a:rPr lang="en-US" sz="2600"/>
              <a:t>Results</a:t>
            </a:r>
          </a:p>
        </p:txBody>
      </p:sp>
      <p:sp>
        <p:nvSpPr>
          <p:cNvPr id="27" name="Content Placeholder 3">
            <a:extLst>
              <a:ext uri="{FF2B5EF4-FFF2-40B4-BE49-F238E27FC236}">
                <a16:creationId xmlns:a16="http://schemas.microsoft.com/office/drawing/2014/main" id="{89EF3DC1-AEB7-63B3-1FD7-152430BB319B}"/>
              </a:ext>
            </a:extLst>
          </p:cNvPr>
          <p:cNvSpPr>
            <a:spLocks noGrp="1"/>
          </p:cNvSpPr>
          <p:nvPr>
            <p:ph idx="1"/>
          </p:nvPr>
        </p:nvSpPr>
        <p:spPr>
          <a:xfrm>
            <a:off x="1167493" y="2528203"/>
            <a:ext cx="4663395" cy="3750677"/>
          </a:xfrm>
        </p:spPr>
        <p:txBody>
          <a:bodyPr/>
          <a:lstStyle/>
          <a:p>
            <a:pPr marL="342900" indent="-342900">
              <a:buFont typeface="Arial" panose="020B0604020202020204" pitchFamily="34" charset="0"/>
              <a:buChar char="•"/>
            </a:pPr>
            <a:r>
              <a:rPr lang="en-US" dirty="0"/>
              <a:t>Significant association between race groups and BMI categories</a:t>
            </a:r>
          </a:p>
          <a:p>
            <a:pPr marL="342900" indent="-342900">
              <a:buFont typeface="Arial" panose="020B0604020202020204" pitchFamily="34" charset="0"/>
              <a:buChar char="•"/>
            </a:pPr>
            <a:r>
              <a:rPr lang="en-US" b="1" u="sng" dirty="0"/>
              <a:t>P-value</a:t>
            </a:r>
            <a:r>
              <a:rPr lang="en-US" dirty="0"/>
              <a:t> : 2.71 x 10^-141</a:t>
            </a:r>
          </a:p>
          <a:p>
            <a:pPr marL="342900" indent="-342900">
              <a:buFont typeface="Arial" panose="020B0604020202020204" pitchFamily="34" charset="0"/>
              <a:buChar char="•"/>
            </a:pPr>
            <a:r>
              <a:rPr lang="en-US" dirty="0"/>
              <a:t>Since extremely small p-value we can conclude that there is a significant association between race/ethnicity and BMI categories</a:t>
            </a:r>
          </a:p>
          <a:p>
            <a:pPr marL="342900" indent="-342900">
              <a:buFont typeface="Arial" panose="020B0604020202020204" pitchFamily="34" charset="0"/>
              <a:buChar char="•"/>
            </a:pPr>
            <a:r>
              <a:rPr lang="en-US" dirty="0"/>
              <a:t>Chi-squared Statistic- High 696</a:t>
            </a:r>
          </a:p>
          <a:p>
            <a:pPr marL="342900" indent="-342900">
              <a:buFont typeface="Arial" panose="020B0604020202020204" pitchFamily="34" charset="0"/>
              <a:buChar char="•"/>
            </a:pPr>
            <a:r>
              <a:rPr lang="en-US" dirty="0"/>
              <a:t>Degrees of Freedom 12</a:t>
            </a:r>
          </a:p>
        </p:txBody>
      </p:sp>
      <p:sp>
        <p:nvSpPr>
          <p:cNvPr id="29" name="Text Placeholder 4">
            <a:extLst>
              <a:ext uri="{FF2B5EF4-FFF2-40B4-BE49-F238E27FC236}">
                <a16:creationId xmlns:a16="http://schemas.microsoft.com/office/drawing/2014/main" id="{2364F1CF-F7A0-6B26-6140-9BAA3260F696}"/>
              </a:ext>
            </a:extLst>
          </p:cNvPr>
          <p:cNvSpPr>
            <a:spLocks noGrp="1"/>
          </p:cNvSpPr>
          <p:nvPr>
            <p:ph type="body" sz="quarter" idx="14"/>
          </p:nvPr>
        </p:nvSpPr>
        <p:spPr>
          <a:xfrm>
            <a:off x="6283235" y="2023984"/>
            <a:ext cx="4664075" cy="469051"/>
          </a:xfrm>
        </p:spPr>
        <p:txBody>
          <a:bodyPr/>
          <a:lstStyle/>
          <a:p>
            <a:endParaRPr lang="en-US" dirty="0"/>
          </a:p>
        </p:txBody>
      </p:sp>
      <p:pic>
        <p:nvPicPr>
          <p:cNvPr id="6" name="Picture 5">
            <a:extLst>
              <a:ext uri="{FF2B5EF4-FFF2-40B4-BE49-F238E27FC236}">
                <a16:creationId xmlns:a16="http://schemas.microsoft.com/office/drawing/2014/main" id="{2F34E7B1-372B-88C4-9B4C-AA87EA55D135}"/>
              </a:ext>
            </a:extLst>
          </p:cNvPr>
          <p:cNvPicPr>
            <a:picLocks noChangeAspect="1"/>
          </p:cNvPicPr>
          <p:nvPr/>
        </p:nvPicPr>
        <p:blipFill>
          <a:blip r:embed="rId2"/>
          <a:stretch>
            <a:fillRect/>
          </a:stretch>
        </p:blipFill>
        <p:spPr>
          <a:xfrm>
            <a:off x="6511897" y="2528203"/>
            <a:ext cx="4206115" cy="2828613"/>
          </a:xfrm>
          <a:prstGeom prst="rect">
            <a:avLst/>
          </a:prstGeom>
          <a:noFill/>
        </p:spPr>
      </p:pic>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nchor="ctr">
            <a:normAutofit/>
          </a:bodyPr>
          <a:lstStyle/>
          <a:p>
            <a:pPr>
              <a:spcAft>
                <a:spcPts val="600"/>
              </a:spcAft>
            </a:pPr>
            <a:fld id="{294A09A9-5501-47C1-A89A-A340965A2BE2}" type="slidenum">
              <a:rPr lang="en-US" smtClean="0"/>
              <a:pPr>
                <a:spcAft>
                  <a:spcPts val="600"/>
                </a:spcAft>
              </a:pPr>
              <a:t>30</a:t>
            </a:fld>
            <a:endParaRPr lang="en-US"/>
          </a:p>
        </p:txBody>
      </p:sp>
    </p:spTree>
    <p:extLst>
      <p:ext uri="{BB962C8B-B14F-4D97-AF65-F5344CB8AC3E}">
        <p14:creationId xmlns:p14="http://schemas.microsoft.com/office/powerpoint/2010/main" val="2712466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059332" y="338666"/>
            <a:ext cx="9779183" cy="880217"/>
          </a:xfrm>
        </p:spPr>
        <p:txBody>
          <a:bodyPr anchor="b">
            <a:normAutofit/>
          </a:bodyPr>
          <a:lstStyle/>
          <a:p>
            <a:pPr algn="ctr"/>
            <a:r>
              <a:rPr lang="en-US" dirty="0"/>
              <a:t>Health Analytic Center 2018</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nchor="ctr">
            <a:normAutofit/>
          </a:bodyPr>
          <a:lstStyle/>
          <a:p>
            <a:pPr>
              <a:spcAft>
                <a:spcPts val="600"/>
              </a:spcAft>
            </a:pPr>
            <a:fld id="{294A09A9-5501-47C1-A89A-A340965A2BE2}" type="slidenum">
              <a:rPr lang="en-US" smtClean="0"/>
              <a:pPr>
                <a:spcAft>
                  <a:spcPts val="600"/>
                </a:spcAft>
              </a:pPr>
              <a:t>31</a:t>
            </a:fld>
            <a:endParaRPr lang="en-US"/>
          </a:p>
        </p:txBody>
      </p:sp>
      <p:pic>
        <p:nvPicPr>
          <p:cNvPr id="11" name="Picture 10">
            <a:extLst>
              <a:ext uri="{FF2B5EF4-FFF2-40B4-BE49-F238E27FC236}">
                <a16:creationId xmlns:a16="http://schemas.microsoft.com/office/drawing/2014/main" id="{01865518-4AE8-93B7-7753-62A2AAC39026}"/>
              </a:ext>
            </a:extLst>
          </p:cNvPr>
          <p:cNvPicPr>
            <a:picLocks noChangeAspect="1"/>
          </p:cNvPicPr>
          <p:nvPr/>
        </p:nvPicPr>
        <p:blipFill>
          <a:blip r:embed="rId2"/>
          <a:stretch>
            <a:fillRect/>
          </a:stretch>
        </p:blipFill>
        <p:spPr>
          <a:xfrm>
            <a:off x="1059332" y="1413742"/>
            <a:ext cx="9425788" cy="5328040"/>
          </a:xfrm>
          <a:prstGeom prst="rect">
            <a:avLst/>
          </a:prstGeom>
        </p:spPr>
      </p:pic>
    </p:spTree>
    <p:extLst>
      <p:ext uri="{BB962C8B-B14F-4D97-AF65-F5344CB8AC3E}">
        <p14:creationId xmlns:p14="http://schemas.microsoft.com/office/powerpoint/2010/main" val="30384368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202954" y="345440"/>
            <a:ext cx="9779183" cy="873444"/>
          </a:xfrm>
        </p:spPr>
        <p:txBody>
          <a:bodyPr anchor="b">
            <a:normAutofit/>
          </a:bodyPr>
          <a:lstStyle/>
          <a:p>
            <a:pPr algn="ctr"/>
            <a:r>
              <a:rPr lang="en-US" dirty="0"/>
              <a:t>Health Analytic Center 2019</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nchor="ctr">
            <a:normAutofit/>
          </a:bodyPr>
          <a:lstStyle/>
          <a:p>
            <a:pPr>
              <a:spcAft>
                <a:spcPts val="600"/>
              </a:spcAft>
            </a:pPr>
            <a:fld id="{294A09A9-5501-47C1-A89A-A340965A2BE2}" type="slidenum">
              <a:rPr lang="en-US" smtClean="0"/>
              <a:pPr>
                <a:spcAft>
                  <a:spcPts val="600"/>
                </a:spcAft>
              </a:pPr>
              <a:t>32</a:t>
            </a:fld>
            <a:endParaRPr lang="en-US"/>
          </a:p>
        </p:txBody>
      </p:sp>
      <p:pic>
        <p:nvPicPr>
          <p:cNvPr id="4" name="Picture 3">
            <a:extLst>
              <a:ext uri="{FF2B5EF4-FFF2-40B4-BE49-F238E27FC236}">
                <a16:creationId xmlns:a16="http://schemas.microsoft.com/office/drawing/2014/main" id="{E8AFEAEE-3FEA-EF38-6296-B1AEE93526F3}"/>
              </a:ext>
            </a:extLst>
          </p:cNvPr>
          <p:cNvPicPr>
            <a:picLocks noChangeAspect="1"/>
          </p:cNvPicPr>
          <p:nvPr/>
        </p:nvPicPr>
        <p:blipFill>
          <a:blip r:embed="rId2"/>
          <a:stretch>
            <a:fillRect/>
          </a:stretch>
        </p:blipFill>
        <p:spPr>
          <a:xfrm>
            <a:off x="1202954" y="1373726"/>
            <a:ext cx="9320057" cy="5230508"/>
          </a:xfrm>
          <a:prstGeom prst="rect">
            <a:avLst/>
          </a:prstGeom>
        </p:spPr>
      </p:pic>
    </p:spTree>
    <p:extLst>
      <p:ext uri="{BB962C8B-B14F-4D97-AF65-F5344CB8AC3E}">
        <p14:creationId xmlns:p14="http://schemas.microsoft.com/office/powerpoint/2010/main" val="29434624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059332" y="277706"/>
            <a:ext cx="9779183" cy="785391"/>
          </a:xfrm>
        </p:spPr>
        <p:txBody>
          <a:bodyPr anchor="b">
            <a:normAutofit/>
          </a:bodyPr>
          <a:lstStyle/>
          <a:p>
            <a:pPr algn="ctr"/>
            <a:r>
              <a:rPr lang="en-US" dirty="0"/>
              <a:t>Health Analytic Center 2020</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nchor="ctr">
            <a:normAutofit/>
          </a:bodyPr>
          <a:lstStyle/>
          <a:p>
            <a:pPr>
              <a:spcAft>
                <a:spcPts val="600"/>
              </a:spcAft>
            </a:pPr>
            <a:fld id="{294A09A9-5501-47C1-A89A-A340965A2BE2}" type="slidenum">
              <a:rPr lang="en-US" smtClean="0"/>
              <a:pPr>
                <a:spcAft>
                  <a:spcPts val="600"/>
                </a:spcAft>
              </a:pPr>
              <a:t>33</a:t>
            </a:fld>
            <a:endParaRPr lang="en-US"/>
          </a:p>
        </p:txBody>
      </p:sp>
      <p:pic>
        <p:nvPicPr>
          <p:cNvPr id="4" name="Picture 3">
            <a:extLst>
              <a:ext uri="{FF2B5EF4-FFF2-40B4-BE49-F238E27FC236}">
                <a16:creationId xmlns:a16="http://schemas.microsoft.com/office/drawing/2014/main" id="{BB73AB19-B56C-1287-F102-46411C931730}"/>
              </a:ext>
            </a:extLst>
          </p:cNvPr>
          <p:cNvPicPr>
            <a:picLocks noChangeAspect="1"/>
          </p:cNvPicPr>
          <p:nvPr/>
        </p:nvPicPr>
        <p:blipFill>
          <a:blip r:embed="rId2"/>
          <a:stretch>
            <a:fillRect/>
          </a:stretch>
        </p:blipFill>
        <p:spPr>
          <a:xfrm>
            <a:off x="1112919" y="1128917"/>
            <a:ext cx="9725596" cy="5451377"/>
          </a:xfrm>
          <a:prstGeom prst="rect">
            <a:avLst/>
          </a:prstGeom>
        </p:spPr>
      </p:pic>
    </p:spTree>
    <p:extLst>
      <p:ext uri="{BB962C8B-B14F-4D97-AF65-F5344CB8AC3E}">
        <p14:creationId xmlns:p14="http://schemas.microsoft.com/office/powerpoint/2010/main" val="7553718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059332" y="277706"/>
            <a:ext cx="9779183" cy="785391"/>
          </a:xfrm>
        </p:spPr>
        <p:txBody>
          <a:bodyPr anchor="b">
            <a:normAutofit/>
          </a:bodyPr>
          <a:lstStyle/>
          <a:p>
            <a:pPr algn="ctr"/>
            <a:r>
              <a:rPr lang="en-US" dirty="0"/>
              <a:t>Health Analytic Center 2021</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nchor="ctr">
            <a:normAutofit/>
          </a:bodyPr>
          <a:lstStyle/>
          <a:p>
            <a:pPr>
              <a:spcAft>
                <a:spcPts val="600"/>
              </a:spcAft>
            </a:pPr>
            <a:fld id="{294A09A9-5501-47C1-A89A-A340965A2BE2}" type="slidenum">
              <a:rPr lang="en-US" smtClean="0"/>
              <a:pPr>
                <a:spcAft>
                  <a:spcPts val="600"/>
                </a:spcAft>
              </a:pPr>
              <a:t>34</a:t>
            </a:fld>
            <a:endParaRPr lang="en-US"/>
          </a:p>
        </p:txBody>
      </p:sp>
      <p:pic>
        <p:nvPicPr>
          <p:cNvPr id="5" name="Picture 4">
            <a:extLst>
              <a:ext uri="{FF2B5EF4-FFF2-40B4-BE49-F238E27FC236}">
                <a16:creationId xmlns:a16="http://schemas.microsoft.com/office/drawing/2014/main" id="{2295214C-3B00-C65E-3A77-BF71C57DE176}"/>
              </a:ext>
            </a:extLst>
          </p:cNvPr>
          <p:cNvPicPr>
            <a:picLocks noChangeAspect="1"/>
          </p:cNvPicPr>
          <p:nvPr/>
        </p:nvPicPr>
        <p:blipFill>
          <a:blip r:embed="rId2"/>
          <a:stretch>
            <a:fillRect/>
          </a:stretch>
        </p:blipFill>
        <p:spPr>
          <a:xfrm>
            <a:off x="785707" y="1012298"/>
            <a:ext cx="10098809" cy="5696390"/>
          </a:xfrm>
          <a:prstGeom prst="rect">
            <a:avLst/>
          </a:prstGeom>
        </p:spPr>
      </p:pic>
    </p:spTree>
    <p:extLst>
      <p:ext uri="{BB962C8B-B14F-4D97-AF65-F5344CB8AC3E}">
        <p14:creationId xmlns:p14="http://schemas.microsoft.com/office/powerpoint/2010/main" val="38326029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EFB0-94A4-8FA3-DC8E-FE70B4AAF796}"/>
              </a:ext>
            </a:extLst>
          </p:cNvPr>
          <p:cNvSpPr>
            <a:spLocks noGrp="1"/>
          </p:cNvSpPr>
          <p:nvPr>
            <p:ph type="title"/>
          </p:nvPr>
        </p:nvSpPr>
        <p:spPr/>
        <p:txBody>
          <a:bodyPr/>
          <a:lstStyle/>
          <a:p>
            <a:r>
              <a:rPr lang="en-US" dirty="0"/>
              <a:t>Recommendations</a:t>
            </a:r>
          </a:p>
        </p:txBody>
      </p:sp>
      <p:sp>
        <p:nvSpPr>
          <p:cNvPr id="4" name="Content Placeholder 3">
            <a:extLst>
              <a:ext uri="{FF2B5EF4-FFF2-40B4-BE49-F238E27FC236}">
                <a16:creationId xmlns:a16="http://schemas.microsoft.com/office/drawing/2014/main" id="{E715EA00-7A81-698F-A194-F8052E184314}"/>
              </a:ext>
            </a:extLst>
          </p:cNvPr>
          <p:cNvSpPr>
            <a:spLocks noGrp="1"/>
          </p:cNvSpPr>
          <p:nvPr>
            <p:ph idx="1"/>
          </p:nvPr>
        </p:nvSpPr>
        <p:spPr>
          <a:xfrm>
            <a:off x="1167492" y="1822027"/>
            <a:ext cx="9500507" cy="4534323"/>
          </a:xfrm>
        </p:spPr>
        <p:txBody>
          <a:bodyPr/>
          <a:lstStyle/>
          <a:p>
            <a:pPr marL="342900" indent="-342900">
              <a:lnSpc>
                <a:spcPct val="100000"/>
              </a:lnSpc>
              <a:buFont typeface="Arial" panose="020B0604020202020204" pitchFamily="34" charset="0"/>
              <a:buChar char="•"/>
            </a:pPr>
            <a:r>
              <a:rPr lang="en-US" dirty="0"/>
              <a:t>Targeted Health Interventions and Education</a:t>
            </a:r>
          </a:p>
          <a:p>
            <a:pPr marL="800100" lvl="1" indent="-342900">
              <a:lnSpc>
                <a:spcPct val="100000"/>
              </a:lnSpc>
              <a:buFont typeface="Arial" panose="020B0604020202020204" pitchFamily="34" charset="0"/>
              <a:buChar char="•"/>
            </a:pPr>
            <a:r>
              <a:rPr lang="en-US" dirty="0"/>
              <a:t>Certain ethnic groups show higher or lower BMI. Certain programs can be tailored to those specific groups like physical activity, nutritional education.</a:t>
            </a:r>
          </a:p>
          <a:p>
            <a:pPr marL="342900" indent="-342900">
              <a:lnSpc>
                <a:spcPct val="100000"/>
              </a:lnSpc>
              <a:buFont typeface="Arial" panose="020B0604020202020204" pitchFamily="34" charset="0"/>
              <a:buChar char="•"/>
            </a:pPr>
            <a:r>
              <a:rPr lang="en-US" dirty="0"/>
              <a:t>Research to Understand Underlying Causes:</a:t>
            </a:r>
          </a:p>
          <a:p>
            <a:pPr marL="800100" lvl="1" indent="-342900">
              <a:lnSpc>
                <a:spcPct val="100000"/>
              </a:lnSpc>
              <a:buFont typeface="Arial" panose="020B0604020202020204" pitchFamily="34" charset="0"/>
              <a:buChar char="•"/>
            </a:pPr>
            <a:r>
              <a:rPr lang="en-US" dirty="0"/>
              <a:t>Factors contributing to obesity. Studies of dietary habits, social economic status, genetic predispositions, lifestyle factors and access to healthcare</a:t>
            </a:r>
          </a:p>
          <a:p>
            <a:pPr marL="342900" indent="-342900">
              <a:lnSpc>
                <a:spcPct val="100000"/>
              </a:lnSpc>
              <a:buFont typeface="Arial" panose="020B0604020202020204" pitchFamily="34" charset="0"/>
              <a:buChar char="•"/>
            </a:pPr>
            <a:r>
              <a:rPr lang="en-US" dirty="0"/>
              <a:t>Public Policy:</a:t>
            </a:r>
          </a:p>
          <a:p>
            <a:pPr marL="800100" lvl="1" indent="-342900">
              <a:lnSpc>
                <a:spcPct val="100000"/>
              </a:lnSpc>
              <a:buFont typeface="Arial" panose="020B0604020202020204" pitchFamily="34" charset="0"/>
              <a:buChar char="•"/>
            </a:pPr>
            <a:r>
              <a:rPr lang="en-US" dirty="0"/>
              <a:t>Promote healthy foods. Accessibility for mental health and access to recreational centers. School based nutritional programs. Regulate food advertising. Increase tax on unhealthy foods. </a:t>
            </a:r>
          </a:p>
          <a:p>
            <a:pPr marL="342900" indent="-342900">
              <a:lnSpc>
                <a:spcPct val="100000"/>
              </a:lnSpc>
              <a:buFont typeface="Arial" panose="020B0604020202020204" pitchFamily="34" charset="0"/>
              <a:buChar char="•"/>
            </a:pPr>
            <a:r>
              <a:rPr lang="en-US" dirty="0"/>
              <a:t>Community Support:</a:t>
            </a:r>
          </a:p>
          <a:p>
            <a:pPr marL="800100" lvl="1" indent="-342900">
              <a:lnSpc>
                <a:spcPct val="100000"/>
              </a:lnSpc>
              <a:buFont typeface="Arial" panose="020B0604020202020204" pitchFamily="34" charset="0"/>
              <a:buChar char="•"/>
            </a:pPr>
            <a:r>
              <a:rPr lang="en-US" dirty="0"/>
              <a:t>Promote physical activities. Promote community gardens. Teach kids how to cool. </a:t>
            </a:r>
          </a:p>
          <a:p>
            <a:pPr marL="800100" lvl="1" indent="-342900">
              <a:lnSpc>
                <a:spcPct val="100000"/>
              </a:lnSpc>
              <a:buFont typeface="Arial" panose="020B0604020202020204" pitchFamily="34" charset="0"/>
              <a:buChar char="•"/>
            </a:pPr>
            <a:endParaRPr lang="en-US" dirty="0"/>
          </a:p>
        </p:txBody>
      </p:sp>
      <p:sp>
        <p:nvSpPr>
          <p:cNvPr id="9" name="Slide Number Placeholder 8">
            <a:extLst>
              <a:ext uri="{FF2B5EF4-FFF2-40B4-BE49-F238E27FC236}">
                <a16:creationId xmlns:a16="http://schemas.microsoft.com/office/drawing/2014/main" id="{968F2E4E-0412-FA0A-41D6-F0A5B9B378A5}"/>
              </a:ext>
            </a:extLst>
          </p:cNvPr>
          <p:cNvSpPr>
            <a:spLocks noGrp="1"/>
          </p:cNvSpPr>
          <p:nvPr>
            <p:ph type="sldNum" sz="quarter" idx="4"/>
          </p:nvPr>
        </p:nvSpPr>
        <p:spPr/>
        <p:txBody>
          <a:bodyPr/>
          <a:lstStyle/>
          <a:p>
            <a:fld id="{294A09A9-5501-47C1-A89A-A340965A2BE2}" type="slidenum">
              <a:rPr lang="en-US" smtClean="0"/>
              <a:pPr/>
              <a:t>35</a:t>
            </a:fld>
            <a:endParaRPr lang="en-US" dirty="0"/>
          </a:p>
        </p:txBody>
      </p:sp>
    </p:spTree>
    <p:extLst>
      <p:ext uri="{BB962C8B-B14F-4D97-AF65-F5344CB8AC3E}">
        <p14:creationId xmlns:p14="http://schemas.microsoft.com/office/powerpoint/2010/main" val="4269636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EFB0-94A4-8FA3-DC8E-FE70B4AAF796}"/>
              </a:ext>
            </a:extLst>
          </p:cNvPr>
          <p:cNvSpPr>
            <a:spLocks noGrp="1"/>
          </p:cNvSpPr>
          <p:nvPr>
            <p:ph type="title"/>
          </p:nvPr>
        </p:nvSpPr>
        <p:spPr/>
        <p:txBody>
          <a:bodyPr/>
          <a:lstStyle/>
          <a:p>
            <a:r>
              <a:rPr lang="en-US" dirty="0"/>
              <a:t>Special Thanks</a:t>
            </a:r>
          </a:p>
        </p:txBody>
      </p:sp>
      <p:sp>
        <p:nvSpPr>
          <p:cNvPr id="3" name="Text Placeholder 2">
            <a:extLst>
              <a:ext uri="{FF2B5EF4-FFF2-40B4-BE49-F238E27FC236}">
                <a16:creationId xmlns:a16="http://schemas.microsoft.com/office/drawing/2014/main" id="{D4EFC428-8368-7D5E-AC0E-FF5DD16C8761}"/>
              </a:ext>
            </a:extLst>
          </p:cNvPr>
          <p:cNvSpPr>
            <a:spLocks noGrp="1"/>
          </p:cNvSpPr>
          <p:nvPr>
            <p:ph type="body" sz="quarter" idx="13"/>
          </p:nvPr>
        </p:nvSpPr>
        <p:spPr/>
        <p:txBody>
          <a:bodyPr/>
          <a:lstStyle/>
          <a:p>
            <a:r>
              <a:rPr lang="en-US" dirty="0"/>
              <a:t>Professors</a:t>
            </a:r>
          </a:p>
        </p:txBody>
      </p:sp>
      <p:sp>
        <p:nvSpPr>
          <p:cNvPr id="4" name="Content Placeholder 3">
            <a:extLst>
              <a:ext uri="{FF2B5EF4-FFF2-40B4-BE49-F238E27FC236}">
                <a16:creationId xmlns:a16="http://schemas.microsoft.com/office/drawing/2014/main" id="{E715EA00-7A81-698F-A194-F8052E184314}"/>
              </a:ext>
            </a:extLst>
          </p:cNvPr>
          <p:cNvSpPr>
            <a:spLocks noGrp="1"/>
          </p:cNvSpPr>
          <p:nvPr>
            <p:ph idx="1"/>
          </p:nvPr>
        </p:nvSpPr>
        <p:spPr>
          <a:xfrm>
            <a:off x="1167493" y="2528203"/>
            <a:ext cx="4663440" cy="3828147"/>
          </a:xfrm>
        </p:spPr>
        <p:txBody>
          <a:bodyPr/>
          <a:lstStyle/>
          <a:p>
            <a:pPr marL="342900" indent="-342900">
              <a:lnSpc>
                <a:spcPct val="100000"/>
              </a:lnSpc>
              <a:buFont typeface="Arial" panose="020B0604020202020204" pitchFamily="34" charset="0"/>
              <a:buChar char="•"/>
            </a:pPr>
            <a:r>
              <a:rPr lang="en-US" b="1" u="sng" dirty="0"/>
              <a:t>Prof. R. </a:t>
            </a:r>
            <a:r>
              <a:rPr lang="en-US" b="1" u="sng" dirty="0" err="1"/>
              <a:t>Saidi</a:t>
            </a:r>
            <a:r>
              <a:rPr lang="en-US" b="1" u="sng" dirty="0"/>
              <a:t> </a:t>
            </a:r>
          </a:p>
          <a:p>
            <a:pPr marL="800100" lvl="1" indent="-342900">
              <a:lnSpc>
                <a:spcPct val="100000"/>
              </a:lnSpc>
              <a:buFont typeface="Arial" panose="020B0604020202020204" pitchFamily="34" charset="0"/>
              <a:buChar char="•"/>
            </a:pPr>
            <a:r>
              <a:rPr lang="en-US" dirty="0"/>
              <a:t>Data 110 + Math 217</a:t>
            </a:r>
          </a:p>
          <a:p>
            <a:pPr marL="342900" indent="-342900">
              <a:buFont typeface="Arial" panose="020B0604020202020204" pitchFamily="34" charset="0"/>
              <a:buChar char="•"/>
            </a:pPr>
            <a:r>
              <a:rPr lang="en-US" b="1" u="sng" dirty="0"/>
              <a:t>Prof. M.</a:t>
            </a:r>
            <a:r>
              <a:rPr lang="en-US" b="0" i="0" u="sng" dirty="0">
                <a:solidFill>
                  <a:srgbClr val="000000"/>
                </a:solidFill>
                <a:effectLst/>
                <a:latin typeface="Aptos" panose="020B0004020202020204" pitchFamily="34" charset="0"/>
              </a:rPr>
              <a:t> </a:t>
            </a:r>
            <a:r>
              <a:rPr lang="en-US" b="1" i="0" u="sng" dirty="0" err="1">
                <a:solidFill>
                  <a:srgbClr val="000000"/>
                </a:solidFill>
                <a:effectLst/>
                <a:latin typeface="Aptos" panose="020B0004020202020204" pitchFamily="34" charset="0"/>
              </a:rPr>
              <a:t>Iapalucc</a:t>
            </a:r>
            <a:r>
              <a:rPr lang="en-US" b="0" i="0" u="sng" dirty="0" err="1">
                <a:solidFill>
                  <a:srgbClr val="000000"/>
                </a:solidFill>
                <a:effectLst/>
                <a:latin typeface="Aptos" panose="020B0004020202020204" pitchFamily="34" charset="0"/>
              </a:rPr>
              <a:t>i</a:t>
            </a:r>
            <a:endParaRPr lang="en-US" b="1" u="sng" dirty="0"/>
          </a:p>
          <a:p>
            <a:pPr marL="800100" lvl="1" indent="-342900">
              <a:buFont typeface="Arial" panose="020B0604020202020204" pitchFamily="34" charset="0"/>
              <a:buChar char="•"/>
            </a:pPr>
            <a:r>
              <a:rPr lang="en-US" dirty="0"/>
              <a:t>Data 110 + Data 205</a:t>
            </a:r>
          </a:p>
          <a:p>
            <a:pPr marL="342900" indent="-342900">
              <a:buFont typeface="Arial" panose="020B0604020202020204" pitchFamily="34" charset="0"/>
              <a:buChar char="•"/>
            </a:pPr>
            <a:r>
              <a:rPr lang="en-US" b="1" u="sng" dirty="0"/>
              <a:t>Prof. M. </a:t>
            </a:r>
            <a:r>
              <a:rPr lang="en-US" b="1" u="sng" dirty="0" err="1"/>
              <a:t>Abdirisak</a:t>
            </a:r>
            <a:endParaRPr lang="en-US" b="1" u="sng" dirty="0"/>
          </a:p>
          <a:p>
            <a:pPr marL="800100" lvl="1" indent="-342900">
              <a:buFont typeface="Arial" panose="020B0604020202020204" pitchFamily="34" charset="0"/>
              <a:buChar char="•"/>
            </a:pPr>
            <a:r>
              <a:rPr lang="en-US" dirty="0"/>
              <a:t>Data 201</a:t>
            </a:r>
          </a:p>
          <a:p>
            <a:pPr marL="342900" indent="-342900">
              <a:buFont typeface="Arial" panose="020B0604020202020204" pitchFamily="34" charset="0"/>
              <a:buChar char="•"/>
            </a:pPr>
            <a:r>
              <a:rPr lang="en-US" b="1" u="sng" dirty="0"/>
              <a:t>Prof. </a:t>
            </a:r>
            <a:r>
              <a:rPr lang="en-US" b="1" u="sng" dirty="0" err="1"/>
              <a:t>Alraee</a:t>
            </a:r>
            <a:r>
              <a:rPr lang="en-US" b="1" u="sng" dirty="0"/>
              <a:t> Mais</a:t>
            </a:r>
          </a:p>
          <a:p>
            <a:pPr marL="800100" lvl="1" indent="-342900">
              <a:buFont typeface="Arial" panose="020B0604020202020204" pitchFamily="34" charset="0"/>
              <a:buChar char="•"/>
            </a:pPr>
            <a:r>
              <a:rPr lang="en-US" dirty="0"/>
              <a:t>Math 117</a:t>
            </a:r>
          </a:p>
        </p:txBody>
      </p:sp>
      <p:sp>
        <p:nvSpPr>
          <p:cNvPr id="5" name="Text Placeholder 4">
            <a:extLst>
              <a:ext uri="{FF2B5EF4-FFF2-40B4-BE49-F238E27FC236}">
                <a16:creationId xmlns:a16="http://schemas.microsoft.com/office/drawing/2014/main" id="{5A1A7A0C-9FFD-5C54-A131-8AC90AD9511A}"/>
              </a:ext>
            </a:extLst>
          </p:cNvPr>
          <p:cNvSpPr>
            <a:spLocks noGrp="1"/>
          </p:cNvSpPr>
          <p:nvPr>
            <p:ph type="body" sz="quarter" idx="14"/>
          </p:nvPr>
        </p:nvSpPr>
        <p:spPr/>
        <p:txBody>
          <a:bodyPr/>
          <a:lstStyle/>
          <a:p>
            <a:r>
              <a:rPr lang="en-US" dirty="0"/>
              <a:t>Mentors</a:t>
            </a:r>
          </a:p>
        </p:txBody>
      </p:sp>
      <p:sp>
        <p:nvSpPr>
          <p:cNvPr id="6" name="Content Placeholder 5">
            <a:extLst>
              <a:ext uri="{FF2B5EF4-FFF2-40B4-BE49-F238E27FC236}">
                <a16:creationId xmlns:a16="http://schemas.microsoft.com/office/drawing/2014/main" id="{DF5002FF-9C34-AB05-B3F8-A51C270323A1}"/>
              </a:ext>
            </a:extLst>
          </p:cNvPr>
          <p:cNvSpPr>
            <a:spLocks noGrp="1"/>
          </p:cNvSpPr>
          <p:nvPr>
            <p:ph idx="10"/>
          </p:nvPr>
        </p:nvSpPr>
        <p:spPr/>
        <p:txBody>
          <a:bodyPr/>
          <a:lstStyle/>
          <a:p>
            <a:pPr marL="342900" indent="-342900">
              <a:buFont typeface="Arial" panose="020B0604020202020204" pitchFamily="34" charset="0"/>
              <a:buChar char="•"/>
            </a:pPr>
            <a:r>
              <a:rPr lang="en-US" b="1" dirty="0"/>
              <a:t>Dr. Ami </a:t>
            </a:r>
            <a:r>
              <a:rPr lang="en-US" b="1" dirty="0" err="1"/>
              <a:t>Ostchega</a:t>
            </a:r>
            <a:r>
              <a:rPr lang="en-US" b="1" dirty="0"/>
              <a:t> PhD </a:t>
            </a:r>
          </a:p>
          <a:p>
            <a:pPr marL="800100" lvl="1" indent="-342900">
              <a:buFont typeface="Arial" panose="020B0604020202020204" pitchFamily="34" charset="0"/>
              <a:buChar char="•"/>
            </a:pPr>
            <a:r>
              <a:rPr lang="en-US" dirty="0"/>
              <a:t>NIH Clinical Research</a:t>
            </a:r>
          </a:p>
          <a:p>
            <a:pPr marL="342900" indent="-342900">
              <a:buFont typeface="Arial" panose="020B0604020202020204" pitchFamily="34" charset="0"/>
              <a:buChar char="•"/>
            </a:pPr>
            <a:r>
              <a:rPr lang="en-US" b="1" dirty="0"/>
              <a:t>Dr. Wilfred </a:t>
            </a:r>
            <a:r>
              <a:rPr lang="en-US" b="1" dirty="0" err="1"/>
              <a:t>Kokou</a:t>
            </a:r>
            <a:r>
              <a:rPr lang="en-US" b="1" dirty="0"/>
              <a:t> </a:t>
            </a:r>
            <a:r>
              <a:rPr lang="en-US" b="1" dirty="0" err="1"/>
              <a:t>Letsou</a:t>
            </a:r>
            <a:r>
              <a:rPr lang="en-US" b="1" dirty="0"/>
              <a:t> </a:t>
            </a:r>
            <a:r>
              <a:rPr lang="en-US" b="1" dirty="0" err="1"/>
              <a:t>Phd</a:t>
            </a:r>
            <a:endParaRPr lang="en-US" b="1" dirty="0"/>
          </a:p>
          <a:p>
            <a:pPr marL="800100" lvl="1" indent="-342900">
              <a:buFont typeface="Arial" panose="020B0604020202020204" pitchFamily="34" charset="0"/>
              <a:buChar char="•"/>
            </a:pPr>
            <a:r>
              <a:rPr lang="en-US" dirty="0"/>
              <a:t>Sr. Data Scientist</a:t>
            </a:r>
          </a:p>
        </p:txBody>
      </p:sp>
      <p:sp>
        <p:nvSpPr>
          <p:cNvPr id="9" name="Slide Number Placeholder 8">
            <a:extLst>
              <a:ext uri="{FF2B5EF4-FFF2-40B4-BE49-F238E27FC236}">
                <a16:creationId xmlns:a16="http://schemas.microsoft.com/office/drawing/2014/main" id="{968F2E4E-0412-FA0A-41D6-F0A5B9B378A5}"/>
              </a:ext>
            </a:extLst>
          </p:cNvPr>
          <p:cNvSpPr>
            <a:spLocks noGrp="1"/>
          </p:cNvSpPr>
          <p:nvPr>
            <p:ph type="sldNum" sz="quarter" idx="4"/>
          </p:nvPr>
        </p:nvSpPr>
        <p:spPr/>
        <p:txBody>
          <a:bodyPr/>
          <a:lstStyle/>
          <a:p>
            <a:fld id="{294A09A9-5501-47C1-A89A-A340965A2BE2}" type="slidenum">
              <a:rPr lang="en-US" smtClean="0"/>
              <a:pPr/>
              <a:t>36</a:t>
            </a:fld>
            <a:endParaRPr lang="en-US" dirty="0"/>
          </a:p>
        </p:txBody>
      </p:sp>
    </p:spTree>
    <p:extLst>
      <p:ext uri="{BB962C8B-B14F-4D97-AF65-F5344CB8AC3E}">
        <p14:creationId xmlns:p14="http://schemas.microsoft.com/office/powerpoint/2010/main" val="20367581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167492" y="136526"/>
            <a:ext cx="9779183" cy="1570038"/>
          </a:xfrm>
        </p:spPr>
        <p:txBody>
          <a:bodyPr/>
          <a:lstStyle/>
          <a:p>
            <a:r>
              <a:rPr lang="en-US" dirty="0"/>
              <a:t>NHANES and BRFSS</a:t>
            </a:r>
          </a:p>
        </p:txBody>
      </p:sp>
      <p:sp>
        <p:nvSpPr>
          <p:cNvPr id="3" name="Text Placeholder 2">
            <a:extLst>
              <a:ext uri="{FF2B5EF4-FFF2-40B4-BE49-F238E27FC236}">
                <a16:creationId xmlns:a16="http://schemas.microsoft.com/office/drawing/2014/main" id="{EFB90AB4-D228-4548-B072-726498212362}"/>
              </a:ext>
            </a:extLst>
          </p:cNvPr>
          <p:cNvSpPr>
            <a:spLocks noGrp="1"/>
          </p:cNvSpPr>
          <p:nvPr>
            <p:ph type="body" sz="quarter" idx="13"/>
          </p:nvPr>
        </p:nvSpPr>
        <p:spPr>
          <a:xfrm>
            <a:off x="1166813" y="2023984"/>
            <a:ext cx="4664075" cy="469051"/>
          </a:xfrm>
        </p:spPr>
        <p:txBody>
          <a:bodyPr/>
          <a:lstStyle/>
          <a:p>
            <a:r>
              <a:rPr lang="en-US" dirty="0"/>
              <a:t>Sources</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37</a:t>
            </a:fld>
            <a:endParaRPr lang="en-US" dirty="0"/>
          </a:p>
        </p:txBody>
      </p:sp>
      <p:sp>
        <p:nvSpPr>
          <p:cNvPr id="5" name="Content Placeholder 4">
            <a:extLst>
              <a:ext uri="{FF2B5EF4-FFF2-40B4-BE49-F238E27FC236}">
                <a16:creationId xmlns:a16="http://schemas.microsoft.com/office/drawing/2014/main" id="{D38ADB88-7AEF-F33A-5497-14CE85144C28}"/>
              </a:ext>
            </a:extLst>
          </p:cNvPr>
          <p:cNvSpPr>
            <a:spLocks noGrp="1" noRot="1" noMove="1" noResize="1" noEditPoints="1" noAdjustHandles="1" noChangeArrowheads="1" noChangeShapeType="1"/>
          </p:cNvSpPr>
          <p:nvPr>
            <p:ph idx="1"/>
          </p:nvPr>
        </p:nvSpPr>
        <p:spPr>
          <a:xfrm>
            <a:off x="1167492" y="2528203"/>
            <a:ext cx="10297013" cy="2828613"/>
          </a:xfrm>
        </p:spPr>
        <p:txBody>
          <a:bodyPr/>
          <a:lstStyle/>
          <a:p>
            <a:r>
              <a:rPr lang="en-US" dirty="0">
                <a:hlinkClick r:id="rId2"/>
              </a:rPr>
              <a:t>https://wwwn.cdc.gov/nchs/nhanes/search/datapage.aspx?Component=Examination</a:t>
            </a:r>
            <a:endParaRPr lang="en-US" dirty="0"/>
          </a:p>
          <a:p>
            <a:r>
              <a:rPr lang="en-US" dirty="0">
                <a:hlinkClick r:id="rId3"/>
              </a:rPr>
              <a:t>https://www.cdc.gov/brfss/data_documentation/index.htm</a:t>
            </a:r>
            <a:endParaRPr lang="en-US" dirty="0"/>
          </a:p>
          <a:p>
            <a:endParaRPr lang="en-US" dirty="0"/>
          </a:p>
          <a:p>
            <a:endParaRPr lang="en-US" dirty="0"/>
          </a:p>
        </p:txBody>
      </p:sp>
    </p:spTree>
    <p:extLst>
      <p:ext uri="{BB962C8B-B14F-4D97-AF65-F5344CB8AC3E}">
        <p14:creationId xmlns:p14="http://schemas.microsoft.com/office/powerpoint/2010/main" val="274736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4A3ECBBF-0170-C881-BA83-45E327ABE8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8966" y="3234299"/>
            <a:ext cx="6486781" cy="2243345"/>
          </a:xfrm>
          <a:prstGeom prst="rect">
            <a:avLst/>
          </a:prstGeom>
        </p:spPr>
      </p:pic>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878304"/>
            <a:ext cx="9779183" cy="828259"/>
          </a:xfrm>
        </p:spPr>
        <p:txBody>
          <a:bodyPr/>
          <a:lstStyle/>
          <a:p>
            <a:r>
              <a:rPr lang="en-US" dirty="0"/>
              <a:t>Drain on the Economy and Society </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idx="1"/>
          </p:nvPr>
        </p:nvSpPr>
        <p:spPr/>
        <p:txBody>
          <a:bodyPr vert="horz" lIns="91440" tIns="45720" rIns="91440" bIns="45720" rtlCol="0" anchor="t">
            <a:normAutofit/>
          </a:bodyPr>
          <a:lstStyle/>
          <a:p>
            <a:pPr marL="342900" indent="-342900">
              <a:buFont typeface="Arial" panose="020B0604020202020204" pitchFamily="34" charset="0"/>
              <a:buChar char="•"/>
            </a:pPr>
            <a:endParaRPr lang="en-US"/>
          </a:p>
          <a:p>
            <a:pPr marL="342900" indent="-342900">
              <a:buFont typeface="Arial" panose="020B0604020202020204" pitchFamily="34" charset="0"/>
              <a:buChar char="•"/>
            </a:pPr>
            <a:endParaRPr lang="en-US" dirty="0"/>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4"/>
          </p:nvPr>
        </p:nvSpPr>
        <p:spPr/>
        <p:txBody>
          <a:bodyPr/>
          <a:lstStyle/>
          <a:p>
            <a:fld id="{294A09A9-5501-47C1-A89A-A340965A2BE2}" type="slidenum">
              <a:rPr lang="en-US" smtClean="0"/>
              <a:pPr/>
              <a:t>4</a:t>
            </a:fld>
            <a:endParaRPr lang="en-US" dirty="0"/>
          </a:p>
        </p:txBody>
      </p:sp>
      <p:sp>
        <p:nvSpPr>
          <p:cNvPr id="4" name="TextBox 3">
            <a:extLst>
              <a:ext uri="{FF2B5EF4-FFF2-40B4-BE49-F238E27FC236}">
                <a16:creationId xmlns:a16="http://schemas.microsoft.com/office/drawing/2014/main" id="{4277B045-D88B-35F6-FD0C-1CDCD2E59B31}"/>
              </a:ext>
            </a:extLst>
          </p:cNvPr>
          <p:cNvSpPr txBox="1"/>
          <p:nvPr/>
        </p:nvSpPr>
        <p:spPr>
          <a:xfrm>
            <a:off x="980385" y="1824355"/>
            <a:ext cx="9340426" cy="2031325"/>
          </a:xfrm>
          <a:prstGeom prst="rect">
            <a:avLst/>
          </a:prstGeom>
          <a:noFill/>
        </p:spPr>
        <p:txBody>
          <a:bodyPr wrap="square" rtlCol="0">
            <a:spAutoFit/>
          </a:bodyPr>
          <a:lstStyle/>
          <a:p>
            <a:pPr marL="285750" indent="-285750">
              <a:buFont typeface="Arial" panose="020B0604020202020204" pitchFamily="34" charset="0"/>
              <a:buChar char="•"/>
            </a:pPr>
            <a:r>
              <a:rPr lang="en-US" b="1" u="sng" dirty="0"/>
              <a:t>Economic and Social Impact </a:t>
            </a:r>
            <a:r>
              <a:rPr lang="en-US" dirty="0"/>
              <a:t>– Increase healthcare cost for obesity related illnesses. There are social issues such has mental health for those who are affected.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u="sng" dirty="0"/>
              <a:t>Public Challenge </a:t>
            </a:r>
            <a:r>
              <a:rPr lang="en-US" dirty="0"/>
              <a:t>– There are ways to combat this epidemic by promoting healthier eating, physical activity and awareness about the risk of obesity.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8" name="Picture 7" descr="A doctor examining a dollar sign&#10;&#10;Description automatically generated">
            <a:extLst>
              <a:ext uri="{FF2B5EF4-FFF2-40B4-BE49-F238E27FC236}">
                <a16:creationId xmlns:a16="http://schemas.microsoft.com/office/drawing/2014/main" id="{FEBCCBE0-E447-A544-4763-BFE62D30528E}"/>
              </a:ext>
            </a:extLst>
          </p:cNvPr>
          <p:cNvPicPr>
            <a:picLocks noChangeAspect="1"/>
          </p:cNvPicPr>
          <p:nvPr/>
        </p:nvPicPr>
        <p:blipFill>
          <a:blip r:embed="rId5"/>
          <a:stretch>
            <a:fillRect/>
          </a:stretch>
        </p:blipFill>
        <p:spPr>
          <a:xfrm>
            <a:off x="9716628" y="2148284"/>
            <a:ext cx="1958394" cy="1383465"/>
          </a:xfrm>
          <a:prstGeom prst="rect">
            <a:avLst/>
          </a:prstGeom>
        </p:spPr>
      </p:pic>
      <p:pic>
        <p:nvPicPr>
          <p:cNvPr id="10" name="Picture 9" descr="A hand holding a card and money&#10;&#10;Description automatically generated">
            <a:extLst>
              <a:ext uri="{FF2B5EF4-FFF2-40B4-BE49-F238E27FC236}">
                <a16:creationId xmlns:a16="http://schemas.microsoft.com/office/drawing/2014/main" id="{444097C1-0825-E1A2-0C3E-2FCD946D31C5}"/>
              </a:ext>
            </a:extLst>
          </p:cNvPr>
          <p:cNvPicPr>
            <a:picLocks noChangeAspect="1"/>
          </p:cNvPicPr>
          <p:nvPr/>
        </p:nvPicPr>
        <p:blipFill>
          <a:blip r:embed="rId6"/>
          <a:stretch>
            <a:fillRect/>
          </a:stretch>
        </p:blipFill>
        <p:spPr>
          <a:xfrm>
            <a:off x="10088880" y="3555335"/>
            <a:ext cx="2103120" cy="1307592"/>
          </a:xfrm>
          <a:prstGeom prst="rect">
            <a:avLst/>
          </a:prstGeom>
        </p:spPr>
      </p:pic>
      <p:pic>
        <p:nvPicPr>
          <p:cNvPr id="12" name="Picture 11" descr="A group of kids doing exercise&#10;&#10;Description automatically generated">
            <a:extLst>
              <a:ext uri="{FF2B5EF4-FFF2-40B4-BE49-F238E27FC236}">
                <a16:creationId xmlns:a16="http://schemas.microsoft.com/office/drawing/2014/main" id="{EB863058-0EA6-5077-4240-FA7EB63798FE}"/>
              </a:ext>
            </a:extLst>
          </p:cNvPr>
          <p:cNvPicPr>
            <a:picLocks noChangeAspect="1"/>
          </p:cNvPicPr>
          <p:nvPr/>
        </p:nvPicPr>
        <p:blipFill>
          <a:blip r:embed="rId7"/>
          <a:stretch>
            <a:fillRect/>
          </a:stretch>
        </p:blipFill>
        <p:spPr>
          <a:xfrm>
            <a:off x="2802901" y="5454376"/>
            <a:ext cx="2697117" cy="1198719"/>
          </a:xfrm>
          <a:prstGeom prst="rect">
            <a:avLst/>
          </a:prstGeom>
        </p:spPr>
      </p:pic>
      <p:pic>
        <p:nvPicPr>
          <p:cNvPr id="14" name="Picture 13" descr="A heart shaped arrangement of vegetables&#10;&#10;Description automatically generated">
            <a:extLst>
              <a:ext uri="{FF2B5EF4-FFF2-40B4-BE49-F238E27FC236}">
                <a16:creationId xmlns:a16="http://schemas.microsoft.com/office/drawing/2014/main" id="{22C1A237-6ECA-4DB1-1C14-A8F879421ACF}"/>
              </a:ext>
            </a:extLst>
          </p:cNvPr>
          <p:cNvPicPr>
            <a:picLocks noChangeAspect="1"/>
          </p:cNvPicPr>
          <p:nvPr/>
        </p:nvPicPr>
        <p:blipFill>
          <a:blip r:embed="rId8"/>
          <a:stretch>
            <a:fillRect/>
          </a:stretch>
        </p:blipFill>
        <p:spPr>
          <a:xfrm>
            <a:off x="6890340" y="4631859"/>
            <a:ext cx="3574916" cy="1971970"/>
          </a:xfrm>
          <a:prstGeom prst="rect">
            <a:avLst/>
          </a:prstGeom>
        </p:spPr>
      </p:pic>
    </p:spTree>
    <p:extLst>
      <p:ext uri="{BB962C8B-B14F-4D97-AF65-F5344CB8AC3E}">
        <p14:creationId xmlns:p14="http://schemas.microsoft.com/office/powerpoint/2010/main" val="1416238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136526"/>
            <a:ext cx="9779183" cy="1570038"/>
          </a:xfrm>
        </p:spPr>
        <p:txBody>
          <a:bodyPr vert="horz" lIns="91440" tIns="45720" rIns="91440" bIns="45720" rtlCol="0" anchor="b">
            <a:normAutofit/>
          </a:bodyPr>
          <a:lstStyle/>
          <a:p>
            <a:r>
              <a:rPr lang="en-US" b="1" kern="1200" dirty="0">
                <a:latin typeface="+mj-lt"/>
                <a:ea typeface="+mj-ea"/>
                <a:cs typeface="+mj-cs"/>
              </a:rPr>
              <a:t>Measuring Obesity: BMI</a:t>
            </a:r>
          </a:p>
        </p:txBody>
      </p:sp>
      <p:sp>
        <p:nvSpPr>
          <p:cNvPr id="13" name="Text Placeholder 4">
            <a:extLst>
              <a:ext uri="{FF2B5EF4-FFF2-40B4-BE49-F238E27FC236}">
                <a16:creationId xmlns:a16="http://schemas.microsoft.com/office/drawing/2014/main" id="{E363513E-3104-C5C5-6174-3FD9EBF4C9DD}"/>
              </a:ext>
            </a:extLst>
          </p:cNvPr>
          <p:cNvSpPr>
            <a:spLocks noGrp="1"/>
          </p:cNvSpPr>
          <p:nvPr>
            <p:ph type="body" sz="quarter" idx="14"/>
          </p:nvPr>
        </p:nvSpPr>
        <p:spPr>
          <a:xfrm>
            <a:off x="563729" y="2262962"/>
            <a:ext cx="4664075" cy="469051"/>
          </a:xfrm>
        </p:spPr>
        <p:txBody>
          <a:bodyPr/>
          <a:lstStyle/>
          <a:p>
            <a:r>
              <a:rPr lang="en-US" dirty="0"/>
              <a:t>Crunching The Numbers</a:t>
            </a:r>
          </a:p>
        </p:txBody>
      </p:sp>
      <p:sp>
        <p:nvSpPr>
          <p:cNvPr id="4" name="TextBox 3">
            <a:extLst>
              <a:ext uri="{FF2B5EF4-FFF2-40B4-BE49-F238E27FC236}">
                <a16:creationId xmlns:a16="http://schemas.microsoft.com/office/drawing/2014/main" id="{4277B045-D88B-35F6-FD0C-1CDCD2E59B31}"/>
              </a:ext>
            </a:extLst>
          </p:cNvPr>
          <p:cNvSpPr txBox="1"/>
          <p:nvPr/>
        </p:nvSpPr>
        <p:spPr>
          <a:xfrm>
            <a:off x="1028700" y="2528203"/>
            <a:ext cx="9917975" cy="2828613"/>
          </a:xfrm>
          <a:prstGeom prst="rect">
            <a:avLst/>
          </a:prstGeom>
        </p:spPr>
        <p:txBody>
          <a:bodyPr vert="horz" lIns="91440" tIns="45720" rIns="91440" bIns="45720" rtlCol="0">
            <a:normAutofit/>
          </a:bodyPr>
          <a:lstStyle/>
          <a:p>
            <a:pPr>
              <a:lnSpc>
                <a:spcPct val="90000"/>
              </a:lnSpc>
              <a:spcBef>
                <a:spcPts val="1000"/>
              </a:spcBef>
            </a:pPr>
            <a:endParaRPr lang="en-US" sz="800" dirty="0"/>
          </a:p>
          <a:p>
            <a:pPr>
              <a:lnSpc>
                <a:spcPct val="90000"/>
              </a:lnSpc>
              <a:spcBef>
                <a:spcPts val="1000"/>
              </a:spcBef>
            </a:pPr>
            <a:endParaRPr lang="en-US" sz="800" dirty="0"/>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4"/>
          </p:nvPr>
        </p:nvSpPr>
        <p:spPr>
          <a:xfrm>
            <a:off x="10153276" y="6356350"/>
            <a:ext cx="1657723" cy="365125"/>
          </a:xfrm>
        </p:spPr>
        <p:txBody>
          <a:bodyPr vert="horz" lIns="91440" tIns="45720" rIns="91440" bIns="45720" rtlCol="0" anchor="ctr">
            <a:normAutofit/>
          </a:bodyPr>
          <a:lstStyle/>
          <a:p>
            <a:pPr>
              <a:spcAft>
                <a:spcPts val="600"/>
              </a:spcAft>
            </a:pPr>
            <a:fld id="{294A09A9-5501-47C1-A89A-A340965A2BE2}" type="slidenum">
              <a:rPr lang="en-US" smtClean="0"/>
              <a:pPr>
                <a:spcAft>
                  <a:spcPts val="600"/>
                </a:spcAft>
              </a:pPr>
              <a:t>5</a:t>
            </a:fld>
            <a:endParaRPr lang="en-US"/>
          </a:p>
        </p:txBody>
      </p:sp>
      <p:sp>
        <p:nvSpPr>
          <p:cNvPr id="8" name="Content Placeholder 2">
            <a:extLst>
              <a:ext uri="{FF2B5EF4-FFF2-40B4-BE49-F238E27FC236}">
                <a16:creationId xmlns:a16="http://schemas.microsoft.com/office/drawing/2014/main" id="{C509DBDE-4579-51E3-D4BA-A76D39F15743}"/>
              </a:ext>
            </a:extLst>
          </p:cNvPr>
          <p:cNvSpPr txBox="1">
            <a:spLocks/>
          </p:cNvSpPr>
          <p:nvPr/>
        </p:nvSpPr>
        <p:spPr>
          <a:xfrm>
            <a:off x="593911" y="3027970"/>
            <a:ext cx="4663440" cy="282861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Calculating Obesity</a:t>
            </a:r>
            <a:endParaRPr lang="en-US" dirty="0"/>
          </a:p>
          <a:p>
            <a:pPr algn="l">
              <a:buFont typeface="Arial" panose="020B0604020202020204" pitchFamily="34" charset="0"/>
              <a:buChar char="•"/>
            </a:pPr>
            <a:r>
              <a:rPr lang="en-US" b="0" i="0" dirty="0">
                <a:effectLst/>
              </a:rPr>
              <a:t> Obesity is a complex and widespread health issue with serious consequences.</a:t>
            </a:r>
          </a:p>
          <a:p>
            <a:pPr algn="l">
              <a:buFont typeface="Arial" panose="020B0604020202020204" pitchFamily="34" charset="0"/>
              <a:buChar char="•"/>
            </a:pPr>
            <a:r>
              <a:rPr lang="en-US" b="0" i="0" dirty="0">
                <a:effectLst/>
              </a:rPr>
              <a:t> It is characterized by excessive body fat accumulation, often measured using Body Mass Index (BMI).</a:t>
            </a:r>
          </a:p>
          <a:p>
            <a:pPr marL="342900"/>
            <a:endParaRPr lang="en-US" dirty="0"/>
          </a:p>
        </p:txBody>
      </p:sp>
      <p:pic>
        <p:nvPicPr>
          <p:cNvPr id="10" name="Content Placeholder 9" descr="A diagram of a person's body&#10;&#10;Description automatically generated">
            <a:extLst>
              <a:ext uri="{FF2B5EF4-FFF2-40B4-BE49-F238E27FC236}">
                <a16:creationId xmlns:a16="http://schemas.microsoft.com/office/drawing/2014/main" id="{307E62CC-6C90-331F-7E37-CFC00570A80D}"/>
              </a:ext>
            </a:extLst>
          </p:cNvPr>
          <p:cNvPicPr>
            <a:picLocks noGrp="1" noChangeAspect="1"/>
          </p:cNvPicPr>
          <p:nvPr>
            <p:ph idx="1"/>
          </p:nvPr>
        </p:nvPicPr>
        <p:blipFill>
          <a:blip r:embed="rId3"/>
          <a:stretch>
            <a:fillRect/>
          </a:stretch>
        </p:blipFill>
        <p:spPr>
          <a:xfrm>
            <a:off x="6028235" y="2613025"/>
            <a:ext cx="4278905" cy="2828925"/>
          </a:xfrm>
        </p:spPr>
      </p:pic>
    </p:spTree>
    <p:extLst>
      <p:ext uri="{BB962C8B-B14F-4D97-AF65-F5344CB8AC3E}">
        <p14:creationId xmlns:p14="http://schemas.microsoft.com/office/powerpoint/2010/main" val="1134090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comparison of a weight scale&#10;&#10;Description automatically generated with medium confidence">
            <a:extLst>
              <a:ext uri="{FF2B5EF4-FFF2-40B4-BE49-F238E27FC236}">
                <a16:creationId xmlns:a16="http://schemas.microsoft.com/office/drawing/2014/main" id="{BF796615-55E9-5D10-9D2B-C96CB9A30340}"/>
              </a:ext>
            </a:extLst>
          </p:cNvPr>
          <p:cNvPicPr>
            <a:picLocks noChangeAspect="1"/>
          </p:cNvPicPr>
          <p:nvPr/>
        </p:nvPicPr>
        <p:blipFill>
          <a:blip r:embed="rId3"/>
          <a:stretch>
            <a:fillRect/>
          </a:stretch>
        </p:blipFill>
        <p:spPr>
          <a:xfrm>
            <a:off x="1245325" y="4870453"/>
            <a:ext cx="2142033" cy="1851021"/>
          </a:xfrm>
          <a:prstGeom prst="rect">
            <a:avLst/>
          </a:prstGeom>
        </p:spPr>
      </p:pic>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136526"/>
            <a:ext cx="9779183" cy="1570038"/>
          </a:xfrm>
        </p:spPr>
        <p:txBody>
          <a:bodyPr vert="horz" lIns="91440" tIns="45720" rIns="91440" bIns="45720" rtlCol="0" anchor="b">
            <a:normAutofit/>
          </a:bodyPr>
          <a:lstStyle/>
          <a:p>
            <a:r>
              <a:rPr lang="en-US" b="1" kern="1200" dirty="0">
                <a:latin typeface="+mj-lt"/>
                <a:ea typeface="+mj-ea"/>
                <a:cs typeface="+mj-cs"/>
              </a:rPr>
              <a:t>Mathematics </a:t>
            </a:r>
            <a:r>
              <a:rPr lang="en-US" dirty="0"/>
              <a:t>o</a:t>
            </a:r>
            <a:r>
              <a:rPr lang="en-US" b="1" kern="1200" dirty="0">
                <a:latin typeface="+mj-lt"/>
                <a:ea typeface="+mj-ea"/>
                <a:cs typeface="+mj-cs"/>
              </a:rPr>
              <a:t>f Obesity</a:t>
            </a:r>
          </a:p>
        </p:txBody>
      </p:sp>
      <p:sp>
        <p:nvSpPr>
          <p:cNvPr id="4" name="TextBox 3">
            <a:extLst>
              <a:ext uri="{FF2B5EF4-FFF2-40B4-BE49-F238E27FC236}">
                <a16:creationId xmlns:a16="http://schemas.microsoft.com/office/drawing/2014/main" id="{4277B045-D88B-35F6-FD0C-1CDCD2E59B31}"/>
              </a:ext>
            </a:extLst>
          </p:cNvPr>
          <p:cNvSpPr txBox="1"/>
          <p:nvPr/>
        </p:nvSpPr>
        <p:spPr>
          <a:xfrm>
            <a:off x="1028700" y="2528203"/>
            <a:ext cx="9917975" cy="2828613"/>
          </a:xfrm>
          <a:prstGeom prst="rect">
            <a:avLst/>
          </a:prstGeom>
        </p:spPr>
        <p:txBody>
          <a:bodyPr vert="horz" lIns="91440" tIns="45720" rIns="91440" bIns="45720" rtlCol="0">
            <a:normAutofit/>
          </a:bodyPr>
          <a:lstStyle/>
          <a:p>
            <a:pPr>
              <a:lnSpc>
                <a:spcPct val="90000"/>
              </a:lnSpc>
              <a:spcBef>
                <a:spcPts val="1000"/>
              </a:spcBef>
            </a:pPr>
            <a:endParaRPr lang="en-US" sz="800" dirty="0"/>
          </a:p>
          <a:p>
            <a:pPr>
              <a:lnSpc>
                <a:spcPct val="90000"/>
              </a:lnSpc>
              <a:spcBef>
                <a:spcPts val="1000"/>
              </a:spcBef>
            </a:pPr>
            <a:endParaRPr lang="en-US" sz="800" dirty="0"/>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4"/>
          </p:nvPr>
        </p:nvSpPr>
        <p:spPr>
          <a:xfrm>
            <a:off x="10153276" y="6356350"/>
            <a:ext cx="1657723" cy="365125"/>
          </a:xfrm>
        </p:spPr>
        <p:txBody>
          <a:bodyPr vert="horz" lIns="91440" tIns="45720" rIns="91440" bIns="45720" rtlCol="0" anchor="ctr">
            <a:normAutofit/>
          </a:bodyPr>
          <a:lstStyle/>
          <a:p>
            <a:pPr>
              <a:spcAft>
                <a:spcPts val="600"/>
              </a:spcAft>
            </a:pPr>
            <a:fld id="{294A09A9-5501-47C1-A89A-A340965A2BE2}" type="slidenum">
              <a:rPr lang="en-US" smtClean="0"/>
              <a:pPr>
                <a:spcAft>
                  <a:spcPts val="600"/>
                </a:spcAft>
              </a:pPr>
              <a:t>6</a:t>
            </a:fld>
            <a:endParaRPr lang="en-US"/>
          </a:p>
        </p:txBody>
      </p:sp>
      <p:sp>
        <p:nvSpPr>
          <p:cNvPr id="8" name="Content Placeholder 2">
            <a:extLst>
              <a:ext uri="{FF2B5EF4-FFF2-40B4-BE49-F238E27FC236}">
                <a16:creationId xmlns:a16="http://schemas.microsoft.com/office/drawing/2014/main" id="{C509DBDE-4579-51E3-D4BA-A76D39F15743}"/>
              </a:ext>
            </a:extLst>
          </p:cNvPr>
          <p:cNvSpPr txBox="1">
            <a:spLocks/>
          </p:cNvSpPr>
          <p:nvPr/>
        </p:nvSpPr>
        <p:spPr>
          <a:xfrm>
            <a:off x="551799" y="2147596"/>
            <a:ext cx="4820301" cy="2915222"/>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Calculating Obesity</a:t>
            </a:r>
            <a:endParaRPr lang="en-US" dirty="0"/>
          </a:p>
          <a:p>
            <a:pPr>
              <a:buFont typeface="Arial" panose="020B0604020202020204" pitchFamily="34" charset="0"/>
              <a:buChar char="•"/>
            </a:pPr>
            <a:r>
              <a:rPr lang="en-US" dirty="0"/>
              <a:t> BMI is a common tool for assessing obesity. It's calculated by dividing weight in kilograms by the square of height in meters (BMI = weight (kg) / height (m^2)).</a:t>
            </a:r>
          </a:p>
          <a:p>
            <a:pPr>
              <a:buFont typeface="Arial" panose="020B0604020202020204" pitchFamily="34" charset="0"/>
              <a:buChar char="•"/>
            </a:pPr>
            <a:r>
              <a:rPr lang="en-US" dirty="0"/>
              <a:t> BMI categories:</a:t>
            </a:r>
          </a:p>
          <a:p>
            <a:pPr marL="742950" lvl="1" indent="-285750">
              <a:buFont typeface="Arial" panose="020B0604020202020204" pitchFamily="34" charset="0"/>
              <a:buChar char="•"/>
            </a:pPr>
            <a:r>
              <a:rPr lang="en-US" dirty="0"/>
              <a:t>Underweight (BMI &lt; 18.5)</a:t>
            </a:r>
          </a:p>
          <a:p>
            <a:pPr marL="742950" lvl="1" indent="-285750">
              <a:buFont typeface="Arial" panose="020B0604020202020204" pitchFamily="34" charset="0"/>
              <a:buChar char="•"/>
            </a:pPr>
            <a:r>
              <a:rPr lang="en-US" dirty="0"/>
              <a:t>Normal weight (BMI 18.5 - 24.9)</a:t>
            </a:r>
          </a:p>
          <a:p>
            <a:pPr marL="742950" lvl="1" indent="-285750">
              <a:buFont typeface="Arial" panose="020B0604020202020204" pitchFamily="34" charset="0"/>
              <a:buChar char="•"/>
            </a:pPr>
            <a:r>
              <a:rPr lang="en-US" dirty="0"/>
              <a:t>Overweight (BMI 25 - 29.9)</a:t>
            </a:r>
          </a:p>
          <a:p>
            <a:pPr marL="742950" lvl="1" indent="-285750">
              <a:buFont typeface="Arial" panose="020B0604020202020204" pitchFamily="34" charset="0"/>
              <a:buChar char="•"/>
            </a:pPr>
            <a:r>
              <a:rPr lang="en-US" dirty="0"/>
              <a:t>Obesity (</a:t>
            </a:r>
            <a:r>
              <a:rPr lang="en-US" dirty="0">
                <a:solidFill>
                  <a:srgbClr val="FF0000"/>
                </a:solidFill>
              </a:rPr>
              <a:t>BMI ≥ 30</a:t>
            </a:r>
            <a:r>
              <a:rPr lang="en-US" dirty="0"/>
              <a:t>)</a:t>
            </a:r>
          </a:p>
          <a:p>
            <a:pPr marL="742950" lvl="1" indent="-285750">
              <a:buFont typeface="Arial" panose="020B0604020202020204" pitchFamily="34" charset="0"/>
              <a:buChar char="•"/>
            </a:pPr>
            <a:r>
              <a:rPr lang="en-US" dirty="0"/>
              <a:t>Severe obesity (</a:t>
            </a:r>
            <a:r>
              <a:rPr lang="en-US" dirty="0">
                <a:solidFill>
                  <a:srgbClr val="FF0000"/>
                </a:solidFill>
              </a:rPr>
              <a:t>BMI ≥ 40</a:t>
            </a:r>
            <a:r>
              <a:rPr lang="en-US" dirty="0"/>
              <a:t>)</a:t>
            </a:r>
          </a:p>
          <a:p>
            <a:pPr marL="342900"/>
            <a:endParaRPr lang="en-US" dirty="0"/>
          </a:p>
        </p:txBody>
      </p:sp>
      <p:pic>
        <p:nvPicPr>
          <p:cNvPr id="16" name="Content Placeholder 15" descr="A chart of a person's body&#10;&#10;Description automatically generated">
            <a:extLst>
              <a:ext uri="{FF2B5EF4-FFF2-40B4-BE49-F238E27FC236}">
                <a16:creationId xmlns:a16="http://schemas.microsoft.com/office/drawing/2014/main" id="{5B90C78B-5017-7EA8-D00E-56B65CCCE981}"/>
              </a:ext>
            </a:extLst>
          </p:cNvPr>
          <p:cNvPicPr>
            <a:picLocks noGrp="1" noChangeAspect="1"/>
          </p:cNvPicPr>
          <p:nvPr>
            <p:ph idx="1"/>
          </p:nvPr>
        </p:nvPicPr>
        <p:blipFill>
          <a:blip r:embed="rId4"/>
          <a:stretch>
            <a:fillRect/>
          </a:stretch>
        </p:blipFill>
        <p:spPr>
          <a:xfrm>
            <a:off x="5569143" y="2147596"/>
            <a:ext cx="5023629" cy="3767722"/>
          </a:xfrm>
        </p:spPr>
      </p:pic>
    </p:spTree>
    <p:extLst>
      <p:ext uri="{BB962C8B-B14F-4D97-AF65-F5344CB8AC3E}">
        <p14:creationId xmlns:p14="http://schemas.microsoft.com/office/powerpoint/2010/main" val="1329244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diagram of people with different colors&#10;&#10;Description automatically generated with medium confidence">
            <a:extLst>
              <a:ext uri="{FF2B5EF4-FFF2-40B4-BE49-F238E27FC236}">
                <a16:creationId xmlns:a16="http://schemas.microsoft.com/office/drawing/2014/main" id="{1CF7A4E6-6830-7D5C-DBF6-CA6C6DD5E784}"/>
              </a:ext>
            </a:extLst>
          </p:cNvPr>
          <p:cNvPicPr>
            <a:picLocks noChangeAspect="1"/>
          </p:cNvPicPr>
          <p:nvPr/>
        </p:nvPicPr>
        <p:blipFill>
          <a:blip r:embed="rId3"/>
          <a:stretch>
            <a:fillRect/>
          </a:stretch>
        </p:blipFill>
        <p:spPr>
          <a:xfrm>
            <a:off x="6096000" y="1256985"/>
            <a:ext cx="5750587" cy="5371048"/>
          </a:xfrm>
          <a:prstGeom prst="rect">
            <a:avLst/>
          </a:prstGeom>
        </p:spPr>
      </p:pic>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136526"/>
            <a:ext cx="9779183" cy="1570038"/>
          </a:xfrm>
        </p:spPr>
        <p:txBody>
          <a:bodyPr vert="horz" lIns="91440" tIns="45720" rIns="91440" bIns="45720" rtlCol="0" anchor="b">
            <a:normAutofit/>
          </a:bodyPr>
          <a:lstStyle/>
          <a:p>
            <a:r>
              <a:rPr lang="en-US" b="1" kern="1200" dirty="0">
                <a:latin typeface="+mj-lt"/>
                <a:ea typeface="+mj-ea"/>
                <a:cs typeface="+mj-cs"/>
              </a:rPr>
              <a:t>Obesity Epidemic in US</a:t>
            </a:r>
          </a:p>
        </p:txBody>
      </p:sp>
      <p:sp>
        <p:nvSpPr>
          <p:cNvPr id="4" name="TextBox 3">
            <a:extLst>
              <a:ext uri="{FF2B5EF4-FFF2-40B4-BE49-F238E27FC236}">
                <a16:creationId xmlns:a16="http://schemas.microsoft.com/office/drawing/2014/main" id="{4277B045-D88B-35F6-FD0C-1CDCD2E59B31}"/>
              </a:ext>
            </a:extLst>
          </p:cNvPr>
          <p:cNvSpPr txBox="1"/>
          <p:nvPr/>
        </p:nvSpPr>
        <p:spPr>
          <a:xfrm>
            <a:off x="1028700" y="2528203"/>
            <a:ext cx="9917975" cy="2828613"/>
          </a:xfrm>
          <a:prstGeom prst="rect">
            <a:avLst/>
          </a:prstGeom>
        </p:spPr>
        <p:txBody>
          <a:bodyPr vert="horz" lIns="91440" tIns="45720" rIns="91440" bIns="45720" rtlCol="0">
            <a:normAutofit/>
          </a:bodyPr>
          <a:lstStyle/>
          <a:p>
            <a:pPr>
              <a:lnSpc>
                <a:spcPct val="90000"/>
              </a:lnSpc>
              <a:spcBef>
                <a:spcPts val="1000"/>
              </a:spcBef>
            </a:pPr>
            <a:endParaRPr lang="en-US" sz="800" dirty="0"/>
          </a:p>
          <a:p>
            <a:pPr>
              <a:lnSpc>
                <a:spcPct val="90000"/>
              </a:lnSpc>
              <a:spcBef>
                <a:spcPts val="1000"/>
              </a:spcBef>
            </a:pPr>
            <a:endParaRPr lang="en-US" sz="800" dirty="0"/>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4"/>
          </p:nvPr>
        </p:nvSpPr>
        <p:spPr>
          <a:xfrm>
            <a:off x="10153276" y="6356350"/>
            <a:ext cx="1657723" cy="365125"/>
          </a:xfrm>
        </p:spPr>
        <p:txBody>
          <a:bodyPr vert="horz" lIns="91440" tIns="45720" rIns="91440" bIns="45720" rtlCol="0" anchor="ctr">
            <a:normAutofit/>
          </a:bodyPr>
          <a:lstStyle/>
          <a:p>
            <a:pPr>
              <a:spcAft>
                <a:spcPts val="600"/>
              </a:spcAft>
            </a:pPr>
            <a:fld id="{294A09A9-5501-47C1-A89A-A340965A2BE2}" type="slidenum">
              <a:rPr lang="en-US" smtClean="0"/>
              <a:pPr>
                <a:spcAft>
                  <a:spcPts val="600"/>
                </a:spcAft>
              </a:pPr>
              <a:t>7</a:t>
            </a:fld>
            <a:endParaRPr lang="en-US"/>
          </a:p>
        </p:txBody>
      </p:sp>
      <p:pic>
        <p:nvPicPr>
          <p:cNvPr id="33" name="Picture 32" descr="A diagram of a person's body&#10;&#10;Description automatically generated">
            <a:extLst>
              <a:ext uri="{FF2B5EF4-FFF2-40B4-BE49-F238E27FC236}">
                <a16:creationId xmlns:a16="http://schemas.microsoft.com/office/drawing/2014/main" id="{BD16BD29-477E-129D-1302-0F6DA84BA106}"/>
              </a:ext>
            </a:extLst>
          </p:cNvPr>
          <p:cNvPicPr>
            <a:picLocks noChangeAspect="1"/>
          </p:cNvPicPr>
          <p:nvPr/>
        </p:nvPicPr>
        <p:blipFill>
          <a:blip r:embed="rId4"/>
          <a:stretch>
            <a:fillRect/>
          </a:stretch>
        </p:blipFill>
        <p:spPr>
          <a:xfrm>
            <a:off x="345413" y="1865543"/>
            <a:ext cx="5947811" cy="4153932"/>
          </a:xfrm>
          <a:prstGeom prst="rect">
            <a:avLst/>
          </a:prstGeom>
        </p:spPr>
      </p:pic>
    </p:spTree>
    <p:extLst>
      <p:ext uri="{BB962C8B-B14F-4D97-AF65-F5344CB8AC3E}">
        <p14:creationId xmlns:p14="http://schemas.microsoft.com/office/powerpoint/2010/main" val="994911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36526"/>
            <a:ext cx="9779183" cy="1570038"/>
          </a:xfrm>
        </p:spPr>
        <p:txBody>
          <a:bodyPr/>
          <a:lstStyle/>
          <a:p>
            <a:r>
              <a:rPr lang="en-US" dirty="0"/>
              <a:t>Diving Into The Data</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9779182" cy="3366815"/>
          </a:xfrm>
        </p:spPr>
        <p:txBody>
          <a:bodyPr vert="horz" lIns="91440" tIns="45720" rIns="91440" bIns="45720" rtlCol="0" anchor="t">
            <a:normAutofit/>
          </a:bodyPr>
          <a:lstStyle/>
          <a:p>
            <a:r>
              <a:rPr lang="en-US" dirty="0"/>
              <a:t>NHANES Continuous Data Set from </a:t>
            </a:r>
            <a:r>
              <a:rPr lang="en-US" dirty="0">
                <a:solidFill>
                  <a:srgbClr val="FF0000"/>
                </a:solidFill>
              </a:rPr>
              <a:t>1999-2018</a:t>
            </a:r>
          </a:p>
          <a:p>
            <a:pPr marL="457200" indent="-457200">
              <a:buFont typeface="Arial" panose="020B0604020202020204" pitchFamily="34" charset="0"/>
              <a:buChar char="•"/>
            </a:pPr>
            <a:r>
              <a:rPr lang="en-US" sz="2000" b="0" i="0" dirty="0">
                <a:effectLst/>
                <a:latin typeface="Söhne"/>
              </a:rPr>
              <a:t>The National Health and Nutrition Examination Survey (NHANES) is a program that assesses the health and nutritional status of adults and children in the U.S., conducted by the National Center for Health Statistics.</a:t>
            </a:r>
          </a:p>
          <a:p>
            <a:pPr marL="457200" indent="-457200">
              <a:buFont typeface="Arial" panose="020B0604020202020204" pitchFamily="34" charset="0"/>
              <a:buChar char="•"/>
            </a:pPr>
            <a:r>
              <a:rPr lang="en-US" sz="2000" b="0" i="0" dirty="0">
                <a:effectLst/>
                <a:latin typeface="Söhne"/>
              </a:rPr>
              <a:t>NHANES combines interviews and physical examinations to provide data on disease prevalence, risk factors, nutritional status, and health disparities.</a:t>
            </a:r>
          </a:p>
          <a:p>
            <a:pPr marL="457200" indent="-457200">
              <a:buFont typeface="Arial" panose="020B0604020202020204" pitchFamily="34" charset="0"/>
              <a:buChar char="•"/>
            </a:pPr>
            <a:r>
              <a:rPr lang="en-US" sz="2000" b="0" i="0" dirty="0">
                <a:effectLst/>
                <a:latin typeface="Söhne"/>
              </a:rPr>
              <a:t>The survey's findings are essential for developing health policies and programs and for understanding trends in health and nutrition in the American population.</a:t>
            </a:r>
            <a:endParaRPr lang="en-US" sz="2000" dirty="0"/>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8</a:t>
            </a:fld>
            <a:endParaRPr lang="en-US" dirty="0"/>
          </a:p>
        </p:txBody>
      </p:sp>
      <p:pic>
        <p:nvPicPr>
          <p:cNvPr id="8" name="Picture 7" descr="A white trailer with blue writing&#10;&#10;Description automatically generated">
            <a:extLst>
              <a:ext uri="{FF2B5EF4-FFF2-40B4-BE49-F238E27FC236}">
                <a16:creationId xmlns:a16="http://schemas.microsoft.com/office/drawing/2014/main" id="{428FC44D-5257-5BBA-EEC5-A1AF4D69906F}"/>
              </a:ext>
            </a:extLst>
          </p:cNvPr>
          <p:cNvPicPr>
            <a:picLocks noChangeAspect="1"/>
          </p:cNvPicPr>
          <p:nvPr/>
        </p:nvPicPr>
        <p:blipFill>
          <a:blip r:embed="rId3"/>
          <a:stretch>
            <a:fillRect/>
          </a:stretch>
        </p:blipFill>
        <p:spPr>
          <a:xfrm>
            <a:off x="7662471" y="4924744"/>
            <a:ext cx="3362036" cy="1891145"/>
          </a:xfrm>
          <a:prstGeom prst="rect">
            <a:avLst/>
          </a:prstGeom>
        </p:spPr>
      </p:pic>
      <p:pic>
        <p:nvPicPr>
          <p:cNvPr id="10" name="Picture 9" descr="A close-up of a logo&#10;&#10;Description automatically generated">
            <a:extLst>
              <a:ext uri="{FF2B5EF4-FFF2-40B4-BE49-F238E27FC236}">
                <a16:creationId xmlns:a16="http://schemas.microsoft.com/office/drawing/2014/main" id="{B19941CF-74FA-C400-D22F-F649261968F0}"/>
              </a:ext>
            </a:extLst>
          </p:cNvPr>
          <p:cNvPicPr>
            <a:picLocks noChangeAspect="1"/>
          </p:cNvPicPr>
          <p:nvPr/>
        </p:nvPicPr>
        <p:blipFill>
          <a:blip r:embed="rId4"/>
          <a:stretch>
            <a:fillRect/>
          </a:stretch>
        </p:blipFill>
        <p:spPr>
          <a:xfrm>
            <a:off x="644236" y="4924744"/>
            <a:ext cx="6608618" cy="1819912"/>
          </a:xfrm>
          <a:prstGeom prst="rect">
            <a:avLst/>
          </a:prstGeom>
        </p:spPr>
      </p:pic>
    </p:spTree>
    <p:extLst>
      <p:ext uri="{BB962C8B-B14F-4D97-AF65-F5344CB8AC3E}">
        <p14:creationId xmlns:p14="http://schemas.microsoft.com/office/powerpoint/2010/main" val="1325608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306806" y="136526"/>
            <a:ext cx="11297652" cy="1570038"/>
          </a:xfrm>
        </p:spPr>
        <p:txBody>
          <a:bodyPr/>
          <a:lstStyle/>
          <a:p>
            <a:r>
              <a:rPr lang="en-US" sz="4400" dirty="0"/>
              <a:t>Deeper Dive: Insights Beneath The Surface</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9779182" cy="3366815"/>
          </a:xfrm>
        </p:spPr>
        <p:txBody>
          <a:bodyPr vert="horz" lIns="91440" tIns="45720" rIns="91440" bIns="45720" rtlCol="0" anchor="t">
            <a:normAutofit/>
          </a:bodyPr>
          <a:lstStyle/>
          <a:p>
            <a:r>
              <a:rPr lang="en-US" dirty="0"/>
              <a:t>BRFSS Data Set from </a:t>
            </a:r>
            <a:r>
              <a:rPr lang="en-US" dirty="0">
                <a:solidFill>
                  <a:srgbClr val="FF0000"/>
                </a:solidFill>
              </a:rPr>
              <a:t>2018-2022</a:t>
            </a:r>
          </a:p>
          <a:p>
            <a:pPr marL="457200" indent="-457200">
              <a:buFont typeface="Arial" panose="020B0604020202020204" pitchFamily="34" charset="0"/>
              <a:buChar char="•"/>
            </a:pPr>
            <a:r>
              <a:rPr lang="en-US" sz="2000" b="0" i="0" dirty="0">
                <a:effectLst/>
                <a:latin typeface="Söhne"/>
              </a:rPr>
              <a:t>The Behavioral Risk Factor Surveillance System (BRFSS) is the largest continuous conducted health survey system in the world. Conducted by the CDC and it collects data annually from the United States.</a:t>
            </a:r>
          </a:p>
          <a:p>
            <a:pPr marL="457200" indent="-457200">
              <a:buFont typeface="Arial" panose="020B0604020202020204" pitchFamily="34" charset="0"/>
              <a:buChar char="•"/>
            </a:pPr>
            <a:r>
              <a:rPr lang="en-US" sz="2000" b="0" i="0" dirty="0">
                <a:effectLst/>
                <a:latin typeface="Söhne"/>
              </a:rPr>
              <a:t>The survey is conducted via telephone interviews which is critical for understanding and addressing local public health. </a:t>
            </a:r>
            <a:r>
              <a:rPr lang="en-US" sz="2000" dirty="0">
                <a:latin typeface="Söhne"/>
              </a:rPr>
              <a:t>BRFSS completes more than </a:t>
            </a:r>
            <a:r>
              <a:rPr lang="en-US" sz="2000" b="0" i="0" dirty="0">
                <a:effectLst/>
                <a:latin typeface="Söhne"/>
              </a:rPr>
              <a:t>400,000 adult interviews each year.</a:t>
            </a:r>
          </a:p>
          <a:p>
            <a:pPr marL="457200" indent="-457200">
              <a:buFont typeface="Arial" panose="020B0604020202020204" pitchFamily="34" charset="0"/>
              <a:buChar char="•"/>
            </a:pPr>
            <a:r>
              <a:rPr lang="en-US" sz="2000" dirty="0"/>
              <a:t>It plays a role in shaping public health initiatives and policies by providing valuable insights into the health behaviors of United States.</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9</a:t>
            </a:fld>
            <a:endParaRPr lang="en-US" dirty="0"/>
          </a:p>
        </p:txBody>
      </p:sp>
      <p:pic>
        <p:nvPicPr>
          <p:cNvPr id="10" name="Picture 9" descr="A close-up of a logo&#10;&#10;Description automatically generated">
            <a:extLst>
              <a:ext uri="{FF2B5EF4-FFF2-40B4-BE49-F238E27FC236}">
                <a16:creationId xmlns:a16="http://schemas.microsoft.com/office/drawing/2014/main" id="{B19941CF-74FA-C400-D22F-F649261968F0}"/>
              </a:ext>
            </a:extLst>
          </p:cNvPr>
          <p:cNvPicPr>
            <a:picLocks noChangeAspect="1"/>
          </p:cNvPicPr>
          <p:nvPr/>
        </p:nvPicPr>
        <p:blipFill rotWithShape="1">
          <a:blip r:embed="rId3"/>
          <a:srcRect t="27139" r="52856" b="19311"/>
          <a:stretch/>
        </p:blipFill>
        <p:spPr>
          <a:xfrm>
            <a:off x="674317" y="5381791"/>
            <a:ext cx="3115632" cy="974559"/>
          </a:xfrm>
          <a:prstGeom prst="rect">
            <a:avLst/>
          </a:prstGeom>
        </p:spPr>
      </p:pic>
      <p:pic>
        <p:nvPicPr>
          <p:cNvPr id="5" name="Picture 4" descr="A logo for a company&#10;&#10;Description automatically generated">
            <a:extLst>
              <a:ext uri="{FF2B5EF4-FFF2-40B4-BE49-F238E27FC236}">
                <a16:creationId xmlns:a16="http://schemas.microsoft.com/office/drawing/2014/main" id="{03880F49-A4C6-6BB0-B71B-04EF01D8D138}"/>
              </a:ext>
            </a:extLst>
          </p:cNvPr>
          <p:cNvPicPr>
            <a:picLocks noChangeAspect="1"/>
          </p:cNvPicPr>
          <p:nvPr/>
        </p:nvPicPr>
        <p:blipFill rotWithShape="1">
          <a:blip r:embed="rId4"/>
          <a:srcRect t="24379" r="4379" b="22397"/>
          <a:stretch/>
        </p:blipFill>
        <p:spPr>
          <a:xfrm>
            <a:off x="5134694" y="5510464"/>
            <a:ext cx="2233617" cy="932448"/>
          </a:xfrm>
          <a:prstGeom prst="rect">
            <a:avLst/>
          </a:prstGeom>
        </p:spPr>
      </p:pic>
    </p:spTree>
    <p:extLst>
      <p:ext uri="{BB962C8B-B14F-4D97-AF65-F5344CB8AC3E}">
        <p14:creationId xmlns:p14="http://schemas.microsoft.com/office/powerpoint/2010/main" val="786800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Custom">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al presentation_Win32_SL_v3" id="{4076E796-F1D4-4536-92F3-AFC92AB14B6B}" vid="{57967FCE-8768-4968-B994-8B7812D48F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A3ACD8C-D672-4B38-852F-3C3D35FA49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325C03C-2AB9-472A-B845-6A8AF27BB7F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F28D935D-389D-40E1-8AE8-5A46931C4EC9}">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Vapor Trail</Template>
  <TotalTime>2110</TotalTime>
  <Words>1103</Words>
  <Application>Microsoft Office PowerPoint</Application>
  <PresentationFormat>Widescreen</PresentationFormat>
  <Paragraphs>181</Paragraphs>
  <Slides>37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Aptos</vt:lpstr>
      <vt:lpstr>Arial</vt:lpstr>
      <vt:lpstr>Calibri</vt:lpstr>
      <vt:lpstr>Söhne</vt:lpstr>
      <vt:lpstr>Tenorite</vt:lpstr>
      <vt:lpstr>Custom</vt:lpstr>
      <vt:lpstr>From Super-Size to Super Crisis:  The Obesity Epidemic in the USA</vt:lpstr>
      <vt:lpstr>Obesity: The Weight of Emotions</vt:lpstr>
      <vt:lpstr>Living Large: Lifestyle and Diet</vt:lpstr>
      <vt:lpstr>Drain on the Economy and Society </vt:lpstr>
      <vt:lpstr>Measuring Obesity: BMI</vt:lpstr>
      <vt:lpstr>Mathematics of Obesity</vt:lpstr>
      <vt:lpstr>Obesity Epidemic in US</vt:lpstr>
      <vt:lpstr>Diving Into The Data</vt:lpstr>
      <vt:lpstr>Deeper Dive: Insights Beneath The Surface</vt:lpstr>
      <vt:lpstr>The Heavy Truth</vt:lpstr>
      <vt:lpstr>Weight of Responsibility</vt:lpstr>
      <vt:lpstr>Healthy Future? A Parental Warning</vt:lpstr>
      <vt:lpstr>Gender and Race Matters In Obesity</vt:lpstr>
      <vt:lpstr>Obesity in Multicultural America</vt:lpstr>
      <vt:lpstr>Obesity, Race, Income: The Intersection</vt:lpstr>
      <vt:lpstr>Body in Crisis: Beneath the Surface</vt:lpstr>
      <vt:lpstr>Obesity breaking the Pressure Barrier</vt:lpstr>
      <vt:lpstr>Heart Pump Between Ethnic Groups</vt:lpstr>
      <vt:lpstr>Weight of Hypertension</vt:lpstr>
      <vt:lpstr>Obesity: The Caloric Plate</vt:lpstr>
      <vt:lpstr>The Caloric Plate Part 2</vt:lpstr>
      <vt:lpstr>The Caloric Plate Part 3</vt:lpstr>
      <vt:lpstr>Why Cholesterol Matters?</vt:lpstr>
      <vt:lpstr>Cholesterol Trends</vt:lpstr>
      <vt:lpstr>HDL “Good” Cholesterol</vt:lpstr>
      <vt:lpstr>LDL “Bad” Cholesterol</vt:lpstr>
      <vt:lpstr>Total Cholesterol</vt:lpstr>
      <vt:lpstr>Hypothesis Testing: Anova</vt:lpstr>
      <vt:lpstr>Post-Hoc Test: Tukey’s HSD</vt:lpstr>
      <vt:lpstr>Chi -Square</vt:lpstr>
      <vt:lpstr>Health Analytic Center 2018</vt:lpstr>
      <vt:lpstr>Health Analytic Center 2019</vt:lpstr>
      <vt:lpstr>Health Analytic Center 2020</vt:lpstr>
      <vt:lpstr>Health Analytic Center 2021</vt:lpstr>
      <vt:lpstr>Recommendations</vt:lpstr>
      <vt:lpstr>Special Thanks</vt:lpstr>
      <vt:lpstr>NHANES and BRFSS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Capstone</dc:title>
  <dc:creator>amit singh</dc:creator>
  <cp:lastModifiedBy>amit singh</cp:lastModifiedBy>
  <cp:revision>18</cp:revision>
  <dcterms:created xsi:type="dcterms:W3CDTF">2023-09-20T21:00:09Z</dcterms:created>
  <dcterms:modified xsi:type="dcterms:W3CDTF">2023-12-16T20:50:33Z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